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5"/>
  </p:sldMasterIdLst>
  <p:notesMasterIdLst>
    <p:notesMasterId r:id="rId15"/>
  </p:notesMasterIdLst>
  <p:sldIdLst>
    <p:sldId id="256" r:id="rId6"/>
    <p:sldId id="264" r:id="rId7"/>
    <p:sldId id="265" r:id="rId8"/>
    <p:sldId id="266" r:id="rId9"/>
    <p:sldId id="267" r:id="rId10"/>
    <p:sldId id="268" r:id="rId11"/>
    <p:sldId id="279" r:id="rId12"/>
    <p:sldId id="269" r:id="rId13"/>
    <p:sldId id="280" r:id="rId14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0">
          <p15:clr>
            <a:srgbClr val="A4A3A4"/>
          </p15:clr>
        </p15:guide>
        <p15:guide id="2" orient="horz" pos="3878">
          <p15:clr>
            <a:srgbClr val="A4A3A4"/>
          </p15:clr>
        </p15:guide>
        <p15:guide id="3" pos="2880">
          <p15:clr>
            <a:srgbClr val="A4A3A4"/>
          </p15:clr>
        </p15:guide>
        <p15:guide id="4" pos="277">
          <p15:clr>
            <a:srgbClr val="A4A3A4"/>
          </p15:clr>
        </p15:guide>
        <p15:guide id="5" pos="54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B00"/>
    <a:srgbClr val="E00034"/>
    <a:srgbClr val="FF7900"/>
    <a:srgbClr val="7AB800"/>
    <a:srgbClr val="009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68620" autoAdjust="0"/>
  </p:normalViewPr>
  <p:slideViewPr>
    <p:cSldViewPr>
      <p:cViewPr varScale="1">
        <p:scale>
          <a:sx n="80" d="100"/>
          <a:sy n="80" d="100"/>
        </p:scale>
        <p:origin x="2550" y="78"/>
      </p:cViewPr>
      <p:guideLst>
        <p:guide orient="horz" pos="810"/>
        <p:guide orient="horz" pos="3878"/>
        <p:guide pos="2880"/>
        <p:guide pos="277"/>
        <p:guide pos="54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98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898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32786516-F768-4485-8FFA-5E4D1081DB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43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6516-F768-4485-8FFA-5E4D1081DB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87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 department within the University Library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One of the UK's outstanding collections of rare books and manuscripts: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	Over 200,000 rare books and hundreds of thousands of manuscripts and archives.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	People come from all over the world to use the material here.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6516-F768-4485-8FFA-5E4D1081DB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6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Primary Sources   gathered to support and promote research at the University of Leeds - Here for YOU.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Material in Special Collections that you won’t find anywhere else in the world.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Not even on google! Vast majority of our collections have not been – probably will never be digitised – important to remember when researching – not everything available online – you often have to dig deeper.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If you’re interested in something – we’ve probably got a collection to support it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6516-F768-4485-8FFA-5E4D1081DB2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72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Our 5 designated collections include: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English Literature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Liddle Collection (First &amp; Second World War Material)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Romany</a:t>
            </a:r>
            <a:r>
              <a:rPr lang="en-GB" baseline="0" dirty="0" smtClean="0"/>
              <a:t> Collection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Cookery Book Collection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Leeds Russian Archive.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6516-F768-4485-8FFA-5E4D1081DB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03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r>
              <a:rPr lang="en-GB" baseline="0" dirty="0" smtClean="0"/>
              <a:t>Special Collections is open to everyone! You don’t even need to be a member of the University to visit.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Most researchers starting by using our webpages and catalogues to find the material they would like to use in Special Collections.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If you are interested in seeing an item, you can order it in advance by emailing us – we then retrieve items ready for your visit.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You can find lots of information about using Special Collections on our website.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6516-F768-4485-8FFA-5E4D1081DB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78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Consulting material in Special Collections is a different experience to what you might expect in other libraries. </a:t>
            </a:r>
          </a:p>
          <a:p>
            <a:endParaRPr lang="en-GB" dirty="0" smtClean="0"/>
          </a:p>
          <a:p>
            <a:r>
              <a:rPr lang="en-GB" dirty="0" smtClean="0"/>
              <a:t>The books and archives in Special Collections are often very old or fragile, so are not kept on open shelves. </a:t>
            </a:r>
          </a:p>
          <a:p>
            <a:endParaRPr lang="en-GB" dirty="0" smtClean="0"/>
          </a:p>
          <a:p>
            <a:r>
              <a:rPr lang="en-GB" dirty="0" smtClean="0"/>
              <a:t>Security can seem strict and we keep our collections in closed stacks that are climate-controlled.</a:t>
            </a:r>
          </a:p>
          <a:p>
            <a:endParaRPr lang="en-GB" dirty="0" smtClean="0"/>
          </a:p>
          <a:p>
            <a:r>
              <a:rPr lang="en-GB" dirty="0" smtClean="0"/>
              <a:t>Staff will be happy to advise you on how to use the catalogues and how to request items. </a:t>
            </a:r>
          </a:p>
          <a:p>
            <a:endParaRPr lang="en-GB" dirty="0" smtClean="0"/>
          </a:p>
          <a:p>
            <a:r>
              <a:rPr lang="en-GB" dirty="0" smtClean="0"/>
              <a:t>In the corridor outside Special Collections there is a row of lockers. For security and conservation reasons you will need to leave your bags and coats in one of these lockers. </a:t>
            </a:r>
          </a:p>
          <a:p>
            <a:endParaRPr lang="en-GB" dirty="0" smtClean="0"/>
          </a:p>
          <a:p>
            <a:r>
              <a:rPr lang="en-GB" dirty="0" smtClean="0"/>
              <a:t>Clear plastic bags are available if you want to take valuables into the reading room. </a:t>
            </a:r>
          </a:p>
          <a:p>
            <a:endParaRPr lang="en-GB" dirty="0" smtClean="0"/>
          </a:p>
          <a:p>
            <a:r>
              <a:rPr lang="en-GB" dirty="0" smtClean="0"/>
              <a:t>You can take in and use cameras and laptops and there are power points in the reading room and the group study areas. P</a:t>
            </a:r>
          </a:p>
          <a:p>
            <a:endParaRPr lang="en-GB" dirty="0" smtClean="0"/>
          </a:p>
          <a:p>
            <a:r>
              <a:rPr lang="en-GB" dirty="0" smtClean="0"/>
              <a:t>lease ring the bell and a member of staff will buzz you in. We will also show you how to handle items properly, so we can continue to make them available for as long as possible. </a:t>
            </a:r>
          </a:p>
          <a:p>
            <a:endParaRPr lang="en-GB" dirty="0" smtClean="0"/>
          </a:p>
          <a:p>
            <a:r>
              <a:rPr lang="en-GB" dirty="0" smtClean="0"/>
              <a:t>Special Collections staff will be happy to explain anything that might seem unclear. </a:t>
            </a:r>
          </a:p>
          <a:p>
            <a:endParaRPr lang="en-GB" dirty="0" smtClean="0"/>
          </a:p>
          <a:p>
            <a:r>
              <a:rPr lang="en-GB" dirty="0" smtClean="0"/>
              <a:t>They are there to help you get the most out of your visit!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6516-F768-4485-8FFA-5E4D1081DB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18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Items can be very old, or very new, and we want all of them to be available to our researchers for many years to come.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Much of our material is fragile, and often irreplaceable, so we need to care for it in ways that ensure it can be accessed today and well into the future.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We offer guidance on how to handle the material and there are some basic rules we ask readers to follow.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Make sure you have clean hands, and minimise handling of items where possible.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We ask that you do not consume food or drink in Special Collections.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Please use only pencil for note-taking as accidents with ink can cause permanent damage.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Use the foam book supports and weights – staff will be happy to explain how to do this.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Keep loose documents in their original order and handle one at a time.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Close books when you are not using them.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Make sure you do not lean on books or manuscripts or rest objects on them.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Do not mark, annotate or deface the materials.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And finally, please tell us about any accidents or damage.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6516-F768-4485-8FFA-5E4D1081DB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77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You can take your own photographs of most of our material for your personal study and research.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Staff will be happy to explain any copyright issues.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Photocopying and digitisation services are also offered by Special Collections.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You can also find some images in our online catalogues along with links to our growing suite of digital learning resources. These combine high-quality images with informative text and explore items from the collections in more detail.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6516-F768-4485-8FFA-5E4D1081DB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77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6516-F768-4485-8FFA-5E4D1081DB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0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Bulb">
    <p:bg>
      <p:bgPr>
        <a:solidFill>
          <a:srgbClr val="FE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2159000"/>
            <a:ext cx="8281988" cy="8382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4869160"/>
            <a:ext cx="3887788" cy="9000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148" name="Line 4"/>
          <p:cNvSpPr>
            <a:spLocks noChangeShapeType="1"/>
          </p:cNvSpPr>
          <p:nvPr userDrawn="1"/>
        </p:nvSpPr>
        <p:spPr bwMode="auto">
          <a:xfrm>
            <a:off x="180975" y="1438275"/>
            <a:ext cx="8780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8" name="Picture 9" descr="UoL_logo_black 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2132" y="606425"/>
            <a:ext cx="2160000" cy="617145"/>
          </a:xfrm>
          <a:prstGeom prst="rect">
            <a:avLst/>
          </a:prstGeom>
          <a:noFill/>
        </p:spPr>
      </p:pic>
      <p:pic>
        <p:nvPicPr>
          <p:cNvPr id="9" name="Picture 13" descr="inspired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49" y="785912"/>
            <a:ext cx="3240000" cy="434863"/>
          </a:xfrm>
          <a:prstGeom prst="rect">
            <a:avLst/>
          </a:prstGeom>
          <a:noFill/>
        </p:spPr>
      </p:pic>
      <p:pic>
        <p:nvPicPr>
          <p:cNvPr id="10" name="Picture 9" descr="C:\Documents and Settings\acdpsy1\Desktop\bulb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000" y="3420000"/>
            <a:ext cx="2656387" cy="280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Starburst">
    <p:bg>
      <p:bgPr>
        <a:solidFill>
          <a:srgbClr val="FE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2159000"/>
            <a:ext cx="8281988" cy="8382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4869160"/>
            <a:ext cx="3887788" cy="9000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148" name="Line 4"/>
          <p:cNvSpPr>
            <a:spLocks noChangeShapeType="1"/>
          </p:cNvSpPr>
          <p:nvPr userDrawn="1"/>
        </p:nvSpPr>
        <p:spPr bwMode="auto">
          <a:xfrm>
            <a:off x="180975" y="1438275"/>
            <a:ext cx="8780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8" name="Picture 9" descr="UoL_logo_black 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2132" y="606425"/>
            <a:ext cx="2160000" cy="617145"/>
          </a:xfrm>
          <a:prstGeom prst="rect">
            <a:avLst/>
          </a:prstGeom>
          <a:noFill/>
        </p:spPr>
      </p:pic>
      <p:pic>
        <p:nvPicPr>
          <p:cNvPr id="9" name="Picture 13" descr="inspired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49" y="785912"/>
            <a:ext cx="3240000" cy="434863"/>
          </a:xfrm>
          <a:prstGeom prst="rect">
            <a:avLst/>
          </a:prstGeom>
          <a:noFill/>
        </p:spPr>
      </p:pic>
      <p:pic>
        <p:nvPicPr>
          <p:cNvPr id="11" name="Picture 5" descr="C:\Documents and Settings\acdpsy1\Desktop\star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000" y="3420000"/>
            <a:ext cx="2808000" cy="280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Mosaic">
    <p:bg>
      <p:bgPr>
        <a:solidFill>
          <a:srgbClr val="FE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2159000"/>
            <a:ext cx="8281988" cy="8382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4869160"/>
            <a:ext cx="3887788" cy="9000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148" name="Line 4"/>
          <p:cNvSpPr>
            <a:spLocks noChangeShapeType="1"/>
          </p:cNvSpPr>
          <p:nvPr userDrawn="1"/>
        </p:nvSpPr>
        <p:spPr bwMode="auto">
          <a:xfrm>
            <a:off x="180975" y="1438275"/>
            <a:ext cx="8780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8" name="Picture 9" descr="UoL_logo_black 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2132" y="606425"/>
            <a:ext cx="2160000" cy="617145"/>
          </a:xfrm>
          <a:prstGeom prst="rect">
            <a:avLst/>
          </a:prstGeom>
          <a:noFill/>
        </p:spPr>
      </p:pic>
      <p:pic>
        <p:nvPicPr>
          <p:cNvPr id="9" name="Picture 13" descr="inspired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49" y="785912"/>
            <a:ext cx="3240000" cy="434863"/>
          </a:xfrm>
          <a:prstGeom prst="rect">
            <a:avLst/>
          </a:prstGeom>
          <a:noFill/>
        </p:spPr>
      </p:pic>
      <p:pic>
        <p:nvPicPr>
          <p:cNvPr id="10" name="Picture 7" descr="C:\Documents and Settings\acdpsy1\Desktop\specia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000" y="3420000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1439863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978025"/>
            <a:ext cx="82772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2698750"/>
            <a:ext cx="8277225" cy="368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9" descr="UoL_logo_black RG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2132" y="606425"/>
            <a:ext cx="2160000" cy="617145"/>
          </a:xfrm>
          <a:prstGeom prst="rect">
            <a:avLst/>
          </a:prstGeom>
          <a:noFill/>
        </p:spPr>
      </p:pic>
      <p:pic>
        <p:nvPicPr>
          <p:cNvPr id="8" name="Picture 13" descr="inspir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449" y="785912"/>
            <a:ext cx="3240000" cy="4348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64" r:id="rId3"/>
    <p:sldLayoutId id="2147483662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1813" indent="-17303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890588" indent="-17303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3pPr>
      <a:lvl4pPr marL="1249363" indent="-17303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608138" indent="-17303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065338" indent="-17303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522538" indent="-17303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2979738" indent="-17303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436938" indent="-17303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leeds.ac.uk/special-collection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654696"/>
            <a:ext cx="8281988" cy="838200"/>
          </a:xfrm>
        </p:spPr>
        <p:txBody>
          <a:bodyPr/>
          <a:lstStyle/>
          <a:p>
            <a:r>
              <a:rPr lang="en-GB" sz="6000" dirty="0" smtClean="0">
                <a:solidFill>
                  <a:schemeClr val="tx1"/>
                </a:solidFill>
                <a:latin typeface="Calibri" pitchFamily="34" charset="0"/>
              </a:rPr>
              <a:t>Special Collections </a:t>
            </a:r>
            <a:r>
              <a:rPr lang="en-GB" sz="5500" b="0" dirty="0" smtClean="0">
                <a:solidFill>
                  <a:schemeClr val="tx1"/>
                </a:solidFill>
                <a:latin typeface="Calibri" pitchFamily="34" charset="0"/>
              </a:rPr>
              <a:t>Introduction</a:t>
            </a:r>
            <a:endParaRPr lang="en-GB" sz="55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19" y="1700808"/>
            <a:ext cx="5040561" cy="1152128"/>
          </a:xfrm>
        </p:spPr>
        <p:txBody>
          <a:bodyPr/>
          <a:lstStyle/>
          <a:p>
            <a:r>
              <a:rPr lang="en-GB" sz="3600" b="1" dirty="0" smtClean="0"/>
              <a:t>What is Special Collections?</a:t>
            </a:r>
            <a:br>
              <a:rPr lang="en-GB" sz="3600" b="1" dirty="0" smtClean="0"/>
            </a:br>
            <a:endParaRPr lang="en-GB" sz="3600" b="1" dirty="0"/>
          </a:p>
        </p:txBody>
      </p:sp>
      <p:pic>
        <p:nvPicPr>
          <p:cNvPr id="4" name="Picture 2" descr="M:\spcoll display\mss.jpg"/>
          <p:cNvPicPr>
            <a:picLocks noChangeAspect="1" noChangeArrowheads="1"/>
          </p:cNvPicPr>
          <p:nvPr/>
        </p:nvPicPr>
        <p:blipFill>
          <a:blip r:embed="rId3"/>
          <a:srcRect t="6977" b="18605"/>
          <a:stretch>
            <a:fillRect/>
          </a:stretch>
        </p:blipFill>
        <p:spPr bwMode="auto">
          <a:xfrm>
            <a:off x="130324" y="4284328"/>
            <a:ext cx="3419872" cy="2377023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 l="24981" r="15699"/>
          <a:stretch>
            <a:fillRect/>
          </a:stretch>
        </p:blipFill>
        <p:spPr bwMode="auto">
          <a:xfrm>
            <a:off x="157733" y="1700808"/>
            <a:ext cx="34198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646612" y="2924944"/>
            <a:ext cx="5029844" cy="373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Over quarter of a million books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Hundreds of thousands of </a:t>
            </a:r>
            <a:r>
              <a:rPr lang="en-GB" sz="3200" dirty="0" smtClean="0"/>
              <a:t>manuscripts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Part </a:t>
            </a:r>
            <a:r>
              <a:rPr lang="en-GB" sz="3200" dirty="0"/>
              <a:t>of Leeds University </a:t>
            </a:r>
            <a:r>
              <a:rPr lang="en-GB" sz="3200" dirty="0" smtClean="0"/>
              <a:t>Library</a:t>
            </a:r>
            <a:r>
              <a:rPr lang="en-GB" sz="3200" b="1" dirty="0"/>
              <a:t/>
            </a:r>
            <a:br>
              <a:rPr lang="en-GB" sz="3200" b="1" dirty="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873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1556792"/>
            <a:ext cx="6120680" cy="1224136"/>
          </a:xfrm>
        </p:spPr>
        <p:txBody>
          <a:bodyPr/>
          <a:lstStyle/>
          <a:p>
            <a:r>
              <a:rPr lang="en-GB" sz="3700" b="1" dirty="0" smtClean="0"/>
              <a:t>Why use Special Collections?</a:t>
            </a:r>
            <a:endParaRPr lang="en-GB" sz="3500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2826567"/>
            <a:ext cx="504056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Primary Sources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Unique to Leeds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Vast majority not digitised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Open to everyone</a:t>
            </a:r>
            <a:endParaRPr lang="en-GB" sz="36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6" t="10288" r="34516" b="9027"/>
          <a:stretch/>
        </p:blipFill>
        <p:spPr bwMode="auto">
          <a:xfrm>
            <a:off x="251520" y="1652775"/>
            <a:ext cx="2962933" cy="494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6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95537" y="1700808"/>
            <a:ext cx="849694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600" b="1" kern="0" dirty="0" smtClean="0"/>
              <a:t>What do we have?</a:t>
            </a:r>
            <a:br>
              <a:rPr lang="en-GB" sz="3600" b="1" kern="0" dirty="0" smtClean="0"/>
            </a:br>
            <a:endParaRPr lang="en-GB" sz="3600" b="1" kern="0" dirty="0"/>
          </a:p>
        </p:txBody>
      </p:sp>
      <p:sp>
        <p:nvSpPr>
          <p:cNvPr id="6" name="Rectangle 5"/>
          <p:cNvSpPr/>
          <p:nvPr/>
        </p:nvSpPr>
        <p:spPr>
          <a:xfrm>
            <a:off x="395536" y="2492896"/>
            <a:ext cx="8496944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Outstanding </a:t>
            </a:r>
            <a:r>
              <a:rPr lang="en-GB" sz="3600" dirty="0"/>
              <a:t>national and international collections.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Home to the </a:t>
            </a:r>
            <a:r>
              <a:rPr lang="en-GB" sz="3600" dirty="0" smtClean="0"/>
              <a:t>Institutional Archive of the University.</a:t>
            </a:r>
            <a:endParaRPr lang="en-GB" sz="3600" dirty="0"/>
          </a:p>
        </p:txBody>
      </p:sp>
      <p:pic>
        <p:nvPicPr>
          <p:cNvPr id="4" name="Picture 3" descr="N:\Academic-Services\Library-Services\Archive3\SpecialCollections\IMAGES\virtual_tour\images\radcliffe\Picture 008.jpg"/>
          <p:cNvPicPr>
            <a:picLocks noChangeAspect="1" noChangeArrowheads="1"/>
          </p:cNvPicPr>
          <p:nvPr/>
        </p:nvPicPr>
        <p:blipFill>
          <a:blip r:embed="rId3" cstate="print"/>
          <a:srcRect t="13434" r="13435" b="9482"/>
          <a:stretch>
            <a:fillRect/>
          </a:stretch>
        </p:blipFill>
        <p:spPr bwMode="auto">
          <a:xfrm>
            <a:off x="3095328" y="5013376"/>
            <a:ext cx="2868754" cy="1703023"/>
          </a:xfrm>
          <a:prstGeom prst="rect">
            <a:avLst/>
          </a:prstGeom>
          <a:noFill/>
        </p:spPr>
      </p:pic>
      <p:pic>
        <p:nvPicPr>
          <p:cNvPr id="7" name="Picture 6" descr="N:\Academic-Services\Library-Services\Intranet\TEAMS\GENERAL\GROUPS\Marketing\images\web_photography\0209.jpg"/>
          <p:cNvPicPr>
            <a:picLocks noChangeAspect="1" noChangeArrowheads="1"/>
          </p:cNvPicPr>
          <p:nvPr/>
        </p:nvPicPr>
        <p:blipFill>
          <a:blip r:embed="rId4"/>
          <a:srcRect r="32844" b="1521"/>
          <a:stretch>
            <a:fillRect/>
          </a:stretch>
        </p:blipFill>
        <p:spPr bwMode="auto">
          <a:xfrm>
            <a:off x="251520" y="5013176"/>
            <a:ext cx="2861396" cy="1677114"/>
          </a:xfrm>
          <a:prstGeom prst="rect">
            <a:avLst/>
          </a:prstGeom>
          <a:noFill/>
        </p:spPr>
      </p:pic>
      <p:pic>
        <p:nvPicPr>
          <p:cNvPr id="8" name="Picture 12" descr="Letter from Thomas Thompson regarding the assassination of Spencer Perceval, 1812"/>
          <p:cNvPicPr>
            <a:picLocks noChangeAspect="1" noChangeArrowheads="1"/>
          </p:cNvPicPr>
          <p:nvPr/>
        </p:nvPicPr>
        <p:blipFill rotWithShape="1">
          <a:blip r:embed="rId5"/>
          <a:srcRect l="15400" t="10332" r="23711" b="3510"/>
          <a:stretch/>
        </p:blipFill>
        <p:spPr bwMode="auto">
          <a:xfrm>
            <a:off x="5975648" y="5013176"/>
            <a:ext cx="2963109" cy="1677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77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86" y="1628800"/>
            <a:ext cx="8716402" cy="792088"/>
          </a:xfrm>
        </p:spPr>
        <p:txBody>
          <a:bodyPr/>
          <a:lstStyle/>
          <a:p>
            <a:r>
              <a:rPr lang="en-GB" sz="3500" b="1" dirty="0" smtClean="0"/>
              <a:t>Using Special Collections: </a:t>
            </a:r>
            <a:r>
              <a:rPr lang="en-GB" sz="3500" dirty="0" smtClean="0"/>
              <a:t>getting started</a:t>
            </a:r>
            <a:endParaRPr lang="en-GB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0" y="2708920"/>
            <a:ext cx="882098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07504" y="1628800"/>
            <a:ext cx="87849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500" b="1" dirty="0"/>
              <a:t>Using Special </a:t>
            </a:r>
            <a:r>
              <a:rPr lang="en-GB" sz="3500" b="1" dirty="0" smtClean="0"/>
              <a:t>Collections: </a:t>
            </a:r>
            <a:r>
              <a:rPr lang="en-GB" sz="3500" dirty="0" smtClean="0"/>
              <a:t>the Reading </a:t>
            </a:r>
            <a:r>
              <a:rPr lang="en-GB" sz="3500" dirty="0"/>
              <a:t>R</a:t>
            </a:r>
            <a:r>
              <a:rPr lang="en-GB" sz="3500" dirty="0" smtClean="0"/>
              <a:t>oom</a:t>
            </a:r>
            <a:endParaRPr lang="en-GB" sz="3500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0928"/>
            <a:ext cx="8784976" cy="35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8784976" cy="1008111"/>
          </a:xfrm>
        </p:spPr>
        <p:txBody>
          <a:bodyPr/>
          <a:lstStyle/>
          <a:p>
            <a:r>
              <a:rPr lang="en-GB" sz="3600" b="1" dirty="0"/>
              <a:t>Using Special </a:t>
            </a:r>
            <a:r>
              <a:rPr lang="en-GB" sz="3600" b="1" dirty="0" smtClean="0"/>
              <a:t>Collections: </a:t>
            </a:r>
            <a:r>
              <a:rPr lang="en-GB" sz="3600" dirty="0" smtClean="0"/>
              <a:t>handling books and manuscripts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512" b="4696"/>
          <a:stretch/>
        </p:blipFill>
        <p:spPr>
          <a:xfrm>
            <a:off x="359532" y="2924944"/>
            <a:ext cx="8424936" cy="364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63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95536" y="1700609"/>
            <a:ext cx="8424936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4000" b="1" dirty="0"/>
              <a:t>Using Special </a:t>
            </a:r>
            <a:r>
              <a:rPr lang="en-GB" sz="4000" b="1" dirty="0" smtClean="0"/>
              <a:t>Collections: </a:t>
            </a:r>
            <a:r>
              <a:rPr lang="en-GB" sz="4000" dirty="0" smtClean="0"/>
              <a:t>copying and digitisation</a:t>
            </a:r>
            <a:endParaRPr lang="en-GB" sz="4000" kern="0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0" y="3068960"/>
            <a:ext cx="8307460" cy="3322984"/>
          </a:xfrm>
        </p:spPr>
      </p:pic>
    </p:spTree>
    <p:extLst>
      <p:ext uri="{BB962C8B-B14F-4D97-AF65-F5344CB8AC3E}">
        <p14:creationId xmlns:p14="http://schemas.microsoft.com/office/powerpoint/2010/main" val="148051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44825"/>
            <a:ext cx="8709025" cy="709464"/>
          </a:xfrm>
        </p:spPr>
        <p:txBody>
          <a:bodyPr/>
          <a:lstStyle/>
          <a:p>
            <a:r>
              <a:rPr lang="en-GB" sz="3500" dirty="0">
                <a:hlinkClick r:id="rId3"/>
              </a:rPr>
              <a:t>https://library.leeds.ac.uk/special-collections</a:t>
            </a:r>
            <a:endParaRPr lang="en-GB" sz="3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0" y="2852936"/>
            <a:ext cx="8307460" cy="332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3708"/>
      </p:ext>
    </p:extLst>
  </p:cSld>
  <p:clrMapOvr>
    <a:masterClrMapping/>
  </p:clrMapOvr>
</p:sld>
</file>

<file path=ppt/theme/theme1.xml><?xml version="1.0" encoding="utf-8"?>
<a:theme xmlns:a="http://schemas.openxmlformats.org/drawingml/2006/main" name="be_inspired_yellow">
  <a:themeElements>
    <a:clrScheme name="UoL Design Master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oL Design Master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oL Design Master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L Design Master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L Design Master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L Design Master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L Design Master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L Design Master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L Design Master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L Design Master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L Design Master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L Design Master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L Design Master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L Design Master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061E9C0C805D4DBCB2D243B520BBB3" ma:contentTypeVersion="1" ma:contentTypeDescription="Create a new document." ma:contentTypeScope="" ma:versionID="b442421a2082364e3d93f740214569a5">
  <xsd:schema xmlns:xsd="http://www.w3.org/2001/XMLSchema" xmlns:xs="http://www.w3.org/2001/XMLSchema" xmlns:p="http://schemas.microsoft.com/office/2006/metadata/properties" xmlns:ns2="b2d8b570-7439-437d-a9e5-4646acf2b02a" targetNamespace="http://schemas.microsoft.com/office/2006/metadata/properties" ma:root="true" ma:fieldsID="0108fe3c3d35ffd3a36737de17efa53e" ns2:_="">
    <xsd:import namespace="b2d8b570-7439-437d-a9e5-4646acf2b02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d8b570-7439-437d-a9e5-4646acf2b02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>
  <documentManagement>
    <_dlc_DocId xmlns="b2d8b570-7439-437d-a9e5-4646acf2b02a">5A73UYU6SSD4-954047309-154</_dlc_DocId>
    <_dlc_DocIdUrl xmlns="b2d8b570-7439-437d-a9e5-4646acf2b02a">
      <Url>https://workspace.leeds.ac.uk/sites/libspcoll/_layouts/15/DocIdRedir.aspx?ID=5A73UYU6SSD4-954047309-154</Url>
      <Description>5A73UYU6SSD4-954047309-154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DA3A5A-520C-448B-B1D4-21D83198DE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d8b570-7439-437d-a9e5-4646acf2b0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426342-A87A-43B4-9BF7-2B70883A5AA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FC60223-6DB4-4033-ADE4-1F036D064E05}">
  <ds:schemaRefs>
    <ds:schemaRef ds:uri="http://schemas.microsoft.com/office/infopath/2007/PartnerControls"/>
    <ds:schemaRef ds:uri="b2d8b570-7439-437d-a9e5-4646acf2b02a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4E49ECBB-94DD-4876-AB80-B5443A0ACE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be_inspired_yellow</Template>
  <TotalTime>1367</TotalTime>
  <Words>816</Words>
  <Application>Microsoft Office PowerPoint</Application>
  <PresentationFormat>On-screen Show (4:3)</PresentationFormat>
  <Paragraphs>89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be_inspired_yellow</vt:lpstr>
      <vt:lpstr>Special Collections Introduction</vt:lpstr>
      <vt:lpstr>What is Special Collections? </vt:lpstr>
      <vt:lpstr>Why use Special Collections?</vt:lpstr>
      <vt:lpstr>PowerPoint Presentation</vt:lpstr>
      <vt:lpstr>Using Special Collections: getting started</vt:lpstr>
      <vt:lpstr>PowerPoint Presentation</vt:lpstr>
      <vt:lpstr>Using Special Collections: handling books and manuscripts</vt:lpstr>
      <vt:lpstr>PowerPoint Presentation</vt:lpstr>
      <vt:lpstr>https://library.leeds.ac.uk/special-collections</vt:lpstr>
    </vt:vector>
  </TitlesOfParts>
  <Company>University of Leeds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Sarah Prescott</dc:creator>
  <cp:lastModifiedBy>Christopher Grygiel</cp:lastModifiedBy>
  <cp:revision>76</cp:revision>
  <cp:lastPrinted>2014-10-20T16:04:20Z</cp:lastPrinted>
  <dcterms:created xsi:type="dcterms:W3CDTF">2014-10-17T15:38:09Z</dcterms:created>
  <dcterms:modified xsi:type="dcterms:W3CDTF">2017-09-14T11:04:08Z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0x01010094061E9C0C805D4DBCB2D243B520BBB3</vt:lpwstr>
  </property>
  <property fmtid="{D5CDD505-2E9C-101B-9397-08002B2CF9AE}" pid="3" name="_dlc_DocIdItemGuid">
    <vt:lpwstr>3251c417-bdef-4112-b588-cd56040fd1ee</vt:lpwstr>
  </property>
</Properties>
</file>