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5"/>
  </p:sldMasterIdLst>
  <p:notesMasterIdLst>
    <p:notesMasterId r:id="rId23"/>
  </p:notesMasterIdLst>
  <p:sldIdLst>
    <p:sldId id="256" r:id="rId6"/>
    <p:sldId id="264" r:id="rId7"/>
    <p:sldId id="278" r:id="rId8"/>
    <p:sldId id="265" r:id="rId9"/>
    <p:sldId id="266" r:id="rId10"/>
    <p:sldId id="273" r:id="rId11"/>
    <p:sldId id="274" r:id="rId12"/>
    <p:sldId id="272" r:id="rId13"/>
    <p:sldId id="275" r:id="rId14"/>
    <p:sldId id="276" r:id="rId15"/>
    <p:sldId id="277" r:id="rId16"/>
    <p:sldId id="257" r:id="rId17"/>
    <p:sldId id="267" r:id="rId18"/>
    <p:sldId id="268" r:id="rId19"/>
    <p:sldId id="279" r:id="rId20"/>
    <p:sldId id="269" r:id="rId21"/>
    <p:sldId id="280" r:id="rId22"/>
  </p:sldIdLst>
  <p:sldSz cx="9144000" cy="6858000" type="screen4x3"/>
  <p:notesSz cx="6794500" cy="9906000"/>
  <p:defaultTextStyle>
    <a:defPPr>
      <a:defRPr lang="en-US"/>
    </a:defPPr>
    <a:lvl1pPr algn="l" rtl="0" fontAlgn="base">
      <a:spcBef>
        <a:spcPct val="20000"/>
      </a:spcBef>
      <a:spcAft>
        <a:spcPct val="0"/>
      </a:spcAft>
      <a:defRPr sz="2400" kern="1200">
        <a:solidFill>
          <a:schemeClr val="tx1"/>
        </a:solidFill>
        <a:latin typeface="Arial" charset="0"/>
        <a:ea typeface="+mn-ea"/>
        <a:cs typeface="+mn-cs"/>
      </a:defRPr>
    </a:lvl1pPr>
    <a:lvl2pPr marL="457200" algn="l" rtl="0" fontAlgn="base">
      <a:spcBef>
        <a:spcPct val="20000"/>
      </a:spcBef>
      <a:spcAft>
        <a:spcPct val="0"/>
      </a:spcAft>
      <a:defRPr sz="2400" kern="1200">
        <a:solidFill>
          <a:schemeClr val="tx1"/>
        </a:solidFill>
        <a:latin typeface="Arial" charset="0"/>
        <a:ea typeface="+mn-ea"/>
        <a:cs typeface="+mn-cs"/>
      </a:defRPr>
    </a:lvl2pPr>
    <a:lvl3pPr marL="914400" algn="l" rtl="0" fontAlgn="base">
      <a:spcBef>
        <a:spcPct val="20000"/>
      </a:spcBef>
      <a:spcAft>
        <a:spcPct val="0"/>
      </a:spcAft>
      <a:defRPr sz="2400" kern="1200">
        <a:solidFill>
          <a:schemeClr val="tx1"/>
        </a:solidFill>
        <a:latin typeface="Arial" charset="0"/>
        <a:ea typeface="+mn-ea"/>
        <a:cs typeface="+mn-cs"/>
      </a:defRPr>
    </a:lvl3pPr>
    <a:lvl4pPr marL="1371600" algn="l" rtl="0" fontAlgn="base">
      <a:spcBef>
        <a:spcPct val="20000"/>
      </a:spcBef>
      <a:spcAft>
        <a:spcPct val="0"/>
      </a:spcAft>
      <a:defRPr sz="2400" kern="1200">
        <a:solidFill>
          <a:schemeClr val="tx1"/>
        </a:solidFill>
        <a:latin typeface="Arial" charset="0"/>
        <a:ea typeface="+mn-ea"/>
        <a:cs typeface="+mn-cs"/>
      </a:defRPr>
    </a:lvl4pPr>
    <a:lvl5pPr marL="1828800" algn="l" rtl="0" fontAlgn="base">
      <a:spcBef>
        <a:spcPct val="2000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810">
          <p15:clr>
            <a:srgbClr val="A4A3A4"/>
          </p15:clr>
        </p15:guide>
        <p15:guide id="2" orient="horz" pos="3878">
          <p15:clr>
            <a:srgbClr val="A4A3A4"/>
          </p15:clr>
        </p15:guide>
        <p15:guide id="3" pos="2880">
          <p15:clr>
            <a:srgbClr val="A4A3A4"/>
          </p15:clr>
        </p15:guide>
        <p15:guide id="4" pos="277">
          <p15:clr>
            <a:srgbClr val="A4A3A4"/>
          </p15:clr>
        </p15:guide>
        <p15:guide id="5" pos="549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B00"/>
    <a:srgbClr val="E00034"/>
    <a:srgbClr val="FF7900"/>
    <a:srgbClr val="7AB800"/>
    <a:srgbClr val="009F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68620" autoAdjust="0"/>
  </p:normalViewPr>
  <p:slideViewPr>
    <p:cSldViewPr>
      <p:cViewPr varScale="1">
        <p:scale>
          <a:sx n="80" d="100"/>
          <a:sy n="80" d="100"/>
        </p:scale>
        <p:origin x="2550" y="78"/>
      </p:cViewPr>
      <p:guideLst>
        <p:guide orient="horz" pos="810"/>
        <p:guide orient="horz" pos="3878"/>
        <p:guide pos="2880"/>
        <p:guide pos="277"/>
        <p:guide pos="549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4428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lvl1pPr>
          </a:lstStyle>
          <a:p>
            <a:endParaRPr lang="en-US"/>
          </a:p>
        </p:txBody>
      </p:sp>
      <p:sp>
        <p:nvSpPr>
          <p:cNvPr id="12291" name="Rectangle 3"/>
          <p:cNvSpPr>
            <a:spLocks noGrp="1" noChangeArrowheads="1"/>
          </p:cNvSpPr>
          <p:nvPr>
            <p:ph type="dt" idx="1"/>
          </p:nvPr>
        </p:nvSpPr>
        <p:spPr bwMode="auto">
          <a:xfrm>
            <a:off x="3848645" y="0"/>
            <a:ext cx="294428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vl1pPr>
          </a:lstStyle>
          <a:p>
            <a:endParaRPr lang="en-US"/>
          </a:p>
        </p:txBody>
      </p:sp>
      <p:sp>
        <p:nvSpPr>
          <p:cNvPr id="12292" name="Rectangle 4"/>
          <p:cNvSpPr>
            <a:spLocks noGrp="1" noRot="1" noChangeAspect="1" noChangeArrowheads="1" noTextEdit="1"/>
          </p:cNvSpPr>
          <p:nvPr>
            <p:ph type="sldImg" idx="2"/>
          </p:nvPr>
        </p:nvSpPr>
        <p:spPr bwMode="auto">
          <a:xfrm>
            <a:off x="920750" y="742950"/>
            <a:ext cx="4953000" cy="3714750"/>
          </a:xfrm>
          <a:prstGeom prst="rect">
            <a:avLst/>
          </a:prstGeom>
          <a:noFill/>
          <a:ln w="9525">
            <a:solidFill>
              <a:srgbClr val="000000"/>
            </a:solidFill>
            <a:miter lim="800000"/>
            <a:headEnd/>
            <a:tailEnd/>
          </a:ln>
          <a:effectLst/>
        </p:spPr>
      </p:sp>
      <p:sp>
        <p:nvSpPr>
          <p:cNvPr id="12293" name="Rectangle 5"/>
          <p:cNvSpPr>
            <a:spLocks noGrp="1" noChangeArrowheads="1"/>
          </p:cNvSpPr>
          <p:nvPr>
            <p:ph type="body" sz="quarter" idx="3"/>
          </p:nvPr>
        </p:nvSpPr>
        <p:spPr bwMode="auto">
          <a:xfrm>
            <a:off x="679450" y="4705350"/>
            <a:ext cx="5435600" cy="4457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4" name="Rectangle 6"/>
          <p:cNvSpPr>
            <a:spLocks noGrp="1" noChangeArrowheads="1"/>
          </p:cNvSpPr>
          <p:nvPr>
            <p:ph type="ftr" sz="quarter" idx="4"/>
          </p:nvPr>
        </p:nvSpPr>
        <p:spPr bwMode="auto">
          <a:xfrm>
            <a:off x="0" y="9408981"/>
            <a:ext cx="294428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lvl1pPr>
          </a:lstStyle>
          <a:p>
            <a:endParaRPr lang="en-US"/>
          </a:p>
        </p:txBody>
      </p:sp>
      <p:sp>
        <p:nvSpPr>
          <p:cNvPr id="12295" name="Rectangle 7"/>
          <p:cNvSpPr>
            <a:spLocks noGrp="1" noChangeArrowheads="1"/>
          </p:cNvSpPr>
          <p:nvPr>
            <p:ph type="sldNum" sz="quarter" idx="5"/>
          </p:nvPr>
        </p:nvSpPr>
        <p:spPr bwMode="auto">
          <a:xfrm>
            <a:off x="3848645" y="9408981"/>
            <a:ext cx="294428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vl1pPr>
          </a:lstStyle>
          <a:p>
            <a:fld id="{32786516-F768-4485-8FFA-5E4D1081DB29}" type="slidenum">
              <a:rPr lang="en-US"/>
              <a:pPr/>
              <a:t>‹#›</a:t>
            </a:fld>
            <a:endParaRPr lang="en-US"/>
          </a:p>
        </p:txBody>
      </p:sp>
    </p:spTree>
    <p:extLst>
      <p:ext uri="{BB962C8B-B14F-4D97-AF65-F5344CB8AC3E}">
        <p14:creationId xmlns:p14="http://schemas.microsoft.com/office/powerpoint/2010/main" val="257424332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library.leeds.ac.uk/info/246/benefactors/78/benefactors/2"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library.leeds.ac.uk/art-gallery"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library.leeds.ac.uk/info/370/subject_strengths/159/english_literature_drama_and_theatre/4"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library.leeds.ac.uk/info/370/subject_strengths/159/english_literature_drama_and_theatre/3"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library.leeds.ac.uk/info/258/about_special_collections/155/designated_collections/1"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library.leeds.ac.uk/special-collections-explore/33601"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2786516-F768-4485-8FFA-5E4D1081DB29}" type="slidenum">
              <a:rPr lang="en-US" smtClean="0"/>
              <a:pPr/>
              <a:t>1</a:t>
            </a:fld>
            <a:endParaRPr lang="en-US"/>
          </a:p>
        </p:txBody>
      </p:sp>
    </p:spTree>
    <p:extLst>
      <p:ext uri="{BB962C8B-B14F-4D97-AF65-F5344CB8AC3E}">
        <p14:creationId xmlns:p14="http://schemas.microsoft.com/office/powerpoint/2010/main" val="452287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fontAlgn="base"/>
            <a:r>
              <a:rPr lang="en-GB" sz="1200" b="0" i="0" kern="1200" dirty="0" smtClean="0">
                <a:solidFill>
                  <a:schemeClr val="tx1"/>
                </a:solidFill>
                <a:effectLst/>
                <a:latin typeface="Arial" charset="0"/>
                <a:ea typeface="+mn-ea"/>
                <a:cs typeface="+mn-cs"/>
              </a:rPr>
              <a:t>The Library's Special Collections owe almost everything to the generosity of several</a:t>
            </a:r>
            <a:r>
              <a:rPr lang="en-GB" sz="1200" b="0" i="0" kern="1200" baseline="0" dirty="0" smtClean="0">
                <a:solidFill>
                  <a:schemeClr val="tx1"/>
                </a:solidFill>
                <a:effectLst/>
                <a:latin typeface="Arial" charset="0"/>
                <a:ea typeface="+mn-ea"/>
                <a:cs typeface="+mn-cs"/>
              </a:rPr>
              <a:t> benefactors.</a:t>
            </a:r>
          </a:p>
          <a:p>
            <a:pPr fontAlgn="base"/>
            <a:endParaRPr lang="en-GB" sz="1200" b="0" i="0" kern="1200" baseline="0" dirty="0" smtClean="0">
              <a:solidFill>
                <a:schemeClr val="tx1"/>
              </a:solidFill>
              <a:effectLst/>
              <a:latin typeface="Arial" charset="0"/>
              <a:ea typeface="+mn-ea"/>
              <a:cs typeface="+mn-cs"/>
            </a:endParaRPr>
          </a:p>
          <a:p>
            <a:pPr fontAlgn="base"/>
            <a:r>
              <a:rPr lang="en-GB" sz="1200" b="0" i="0" kern="1200" dirty="0" smtClean="0">
                <a:solidFill>
                  <a:schemeClr val="tx1"/>
                </a:solidFill>
                <a:effectLst/>
                <a:latin typeface="Arial" charset="0"/>
                <a:ea typeface="+mn-ea"/>
                <a:cs typeface="+mn-cs"/>
              </a:rPr>
              <a:t>Such distinctive, unique and rare collections could never have been acquired and developed by relying on the conventional funding of a university library. They are the result of almost a century's worth of gifts, large and small, of many thousands of private individuals and groups.</a:t>
            </a:r>
          </a:p>
          <a:p>
            <a:pPr fontAlgn="base"/>
            <a:endParaRPr lang="en-GB" sz="1200" b="0" i="0" kern="1200" dirty="0" smtClean="0">
              <a:solidFill>
                <a:schemeClr val="tx1"/>
              </a:solidFill>
              <a:effectLst/>
              <a:latin typeface="Arial" charset="0"/>
              <a:ea typeface="+mn-ea"/>
              <a:cs typeface="+mn-cs"/>
            </a:endParaRPr>
          </a:p>
          <a:p>
            <a:pPr fontAlgn="base"/>
            <a:r>
              <a:rPr lang="en-GB" sz="1200" b="0" i="0" kern="1200" dirty="0" smtClean="0">
                <a:solidFill>
                  <a:schemeClr val="tx1"/>
                </a:solidFill>
                <a:effectLst/>
                <a:latin typeface="Arial" charset="0"/>
                <a:ea typeface="+mn-ea"/>
                <a:cs typeface="+mn-cs"/>
              </a:rPr>
              <a:t>The</a:t>
            </a:r>
            <a:r>
              <a:rPr lang="en-GB" sz="1200" b="0" i="0" kern="1200" baseline="0" dirty="0" smtClean="0">
                <a:solidFill>
                  <a:schemeClr val="tx1"/>
                </a:solidFill>
                <a:effectLst/>
                <a:latin typeface="Arial" charset="0"/>
                <a:ea typeface="+mn-ea"/>
                <a:cs typeface="+mn-cs"/>
              </a:rPr>
              <a:t> Brotherton Library itself was built by Lord Brotherton, who also left his collection of rare books and manuscripts, which form the core of Special Collections,  to the University. His generosity did not stop there – he left an endowment which continues to provide an income allowing us to add to our collections.</a:t>
            </a:r>
          </a:p>
          <a:p>
            <a:pPr fontAlgn="base"/>
            <a:endParaRPr lang="en-GB" sz="1200" b="0" i="0" kern="1200" dirty="0" smtClean="0">
              <a:solidFill>
                <a:schemeClr val="tx1"/>
              </a:solidFill>
              <a:effectLst/>
              <a:latin typeface="Arial" charset="0"/>
              <a:ea typeface="+mn-ea"/>
              <a:cs typeface="+mn-cs"/>
            </a:endParaRPr>
          </a:p>
          <a:p>
            <a:pPr fontAlgn="base"/>
            <a:r>
              <a:rPr lang="en-GB" sz="1200" b="0" i="0" kern="1200" dirty="0" smtClean="0">
                <a:solidFill>
                  <a:schemeClr val="tx1"/>
                </a:solidFill>
                <a:effectLst/>
                <a:latin typeface="Arial" charset="0"/>
                <a:ea typeface="+mn-ea"/>
                <a:cs typeface="+mn-cs"/>
              </a:rPr>
              <a:t>In the 21st century </a:t>
            </a:r>
            <a:r>
              <a:rPr lang="en-GB" sz="1200" b="0" i="0" u="none" strike="noStrike" kern="1200" dirty="0" smtClean="0">
                <a:solidFill>
                  <a:schemeClr val="tx1"/>
                </a:solidFill>
                <a:effectLst/>
                <a:latin typeface="Arial" charset="0"/>
                <a:ea typeface="+mn-ea"/>
                <a:cs typeface="+mn-cs"/>
                <a:hlinkClick r:id="rId3" tooltip="Fay and Geoffrey Elliott"/>
              </a:rPr>
              <a:t>Fay and Geoffrey Elliott</a:t>
            </a:r>
            <a:r>
              <a:rPr lang="en-GB" sz="1200" b="0" i="0" kern="1200" dirty="0" smtClean="0">
                <a:solidFill>
                  <a:schemeClr val="tx1"/>
                </a:solidFill>
                <a:effectLst/>
                <a:latin typeface="Arial" charset="0"/>
                <a:ea typeface="+mn-ea"/>
                <a:cs typeface="+mn-cs"/>
              </a:rPr>
              <a:t> have not only given books and manuscripts which would be the envy of any arts research library in the world, but have also provided substantial funding to secure significant additions. </a:t>
            </a:r>
          </a:p>
          <a:p>
            <a:pPr fontAlgn="base"/>
            <a:endParaRPr lang="en-GB" sz="1200" b="0" i="0" kern="1200" dirty="0" smtClean="0">
              <a:solidFill>
                <a:schemeClr val="tx1"/>
              </a:solidFill>
              <a:effectLst/>
              <a:latin typeface="Arial" charset="0"/>
              <a:ea typeface="+mn-ea"/>
              <a:cs typeface="+mn-cs"/>
            </a:endParaRPr>
          </a:p>
          <a:p>
            <a:pPr fontAlgn="base"/>
            <a:r>
              <a:rPr lang="en-GB" sz="1200" b="0" i="0" kern="1200" dirty="0" smtClean="0">
                <a:solidFill>
                  <a:schemeClr val="tx1"/>
                </a:solidFill>
                <a:effectLst/>
                <a:latin typeface="Arial" charset="0"/>
                <a:ea typeface="+mn-ea"/>
                <a:cs typeface="+mn-cs"/>
              </a:rPr>
              <a:t>Stanley and Audrey Burton are commemorated in the name of the </a:t>
            </a:r>
            <a:r>
              <a:rPr lang="en-GB" sz="1200" b="0" i="0" u="none" strike="noStrike" kern="1200" dirty="0" smtClean="0">
                <a:solidFill>
                  <a:schemeClr val="tx1"/>
                </a:solidFill>
                <a:effectLst/>
                <a:latin typeface="Arial" charset="0"/>
                <a:ea typeface="+mn-ea"/>
                <a:cs typeface="+mn-cs"/>
                <a:hlinkClick r:id="rId4" tooltip="The Stanley and Audrey Burton Gallery"/>
              </a:rPr>
              <a:t>University's Art Gallery</a:t>
            </a:r>
            <a:r>
              <a:rPr lang="en-GB" sz="1200" b="0" i="0" kern="1200" dirty="0" smtClean="0">
                <a:solidFill>
                  <a:schemeClr val="tx1"/>
                </a:solidFill>
                <a:effectLst/>
                <a:latin typeface="Arial" charset="0"/>
                <a:ea typeface="+mn-ea"/>
                <a:cs typeface="+mn-cs"/>
              </a:rPr>
              <a:t>, which, in its present splendid form, we owe to them entirely. The great majority of works on permanent display from the University's art collection are also gifts from them.</a:t>
            </a:r>
          </a:p>
          <a:p>
            <a:pPr fontAlgn="base"/>
            <a:endParaRPr lang="en-GB" sz="1200" b="0" i="0" kern="1200" dirty="0" smtClean="0">
              <a:solidFill>
                <a:schemeClr val="tx1"/>
              </a:solidFill>
              <a:effectLst/>
              <a:latin typeface="Arial" charset="0"/>
              <a:ea typeface="+mn-ea"/>
              <a:cs typeface="+mn-cs"/>
            </a:endParaRPr>
          </a:p>
          <a:p>
            <a:pPr fontAlgn="base"/>
            <a:r>
              <a:rPr lang="en-GB" sz="1200" b="0" i="0" kern="1200" dirty="0" smtClean="0">
                <a:solidFill>
                  <a:schemeClr val="tx1"/>
                </a:solidFill>
                <a:effectLst/>
                <a:latin typeface="Arial" charset="0"/>
                <a:ea typeface="+mn-ea"/>
                <a:cs typeface="+mn-cs"/>
              </a:rPr>
              <a:t>A new phase of benefaction is being nurtured by the University's current Fundraising Campaign. Special Collections is already benefitting from the generosity of Campaign supporters, who wish to enhance their predecessors' great collections even further while improving access to them in innovative ways.</a:t>
            </a:r>
            <a:endParaRPr lang="en-GB"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32786516-F768-4485-8FFA-5E4D1081DB29}" type="slidenum">
              <a:rPr lang="en-US" smtClean="0"/>
              <a:pPr/>
              <a:t>12</a:t>
            </a:fld>
            <a:endParaRPr lang="en-US"/>
          </a:p>
        </p:txBody>
      </p:sp>
    </p:spTree>
    <p:extLst>
      <p:ext uri="{BB962C8B-B14F-4D97-AF65-F5344CB8AC3E}">
        <p14:creationId xmlns:p14="http://schemas.microsoft.com/office/powerpoint/2010/main" val="3174419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r>
              <a:rPr lang="en-GB" baseline="0" dirty="0" smtClean="0"/>
              <a:t>Special Collections is open to everyone! You don’t even need to be a member of the University to visit. </a:t>
            </a:r>
          </a:p>
          <a:p>
            <a:endParaRPr lang="en-GB" baseline="0" dirty="0" smtClean="0"/>
          </a:p>
          <a:p>
            <a:r>
              <a:rPr lang="en-GB" baseline="0" dirty="0" smtClean="0"/>
              <a:t>Most researchers starting by using our webpages and catalogues to find the material they would like to use in Special Collections.</a:t>
            </a:r>
          </a:p>
          <a:p>
            <a:endParaRPr lang="en-GB" baseline="0" dirty="0" smtClean="0"/>
          </a:p>
          <a:p>
            <a:r>
              <a:rPr lang="en-GB" baseline="0" dirty="0" smtClean="0"/>
              <a:t>If you are interested in seeing an item, you can order it in advance by emailing us – we then retrieve items ready for your visit. </a:t>
            </a:r>
          </a:p>
          <a:p>
            <a:endParaRPr lang="en-GB" baseline="0" dirty="0" smtClean="0"/>
          </a:p>
          <a:p>
            <a:r>
              <a:rPr lang="en-GB" baseline="0" dirty="0" smtClean="0"/>
              <a:t>You can find lots of information about using Special Collections on our website. </a:t>
            </a:r>
          </a:p>
        </p:txBody>
      </p:sp>
      <p:sp>
        <p:nvSpPr>
          <p:cNvPr id="4" name="Slide Number Placeholder 3"/>
          <p:cNvSpPr>
            <a:spLocks noGrp="1"/>
          </p:cNvSpPr>
          <p:nvPr>
            <p:ph type="sldNum" sz="quarter" idx="10"/>
          </p:nvPr>
        </p:nvSpPr>
        <p:spPr/>
        <p:txBody>
          <a:bodyPr/>
          <a:lstStyle/>
          <a:p>
            <a:fld id="{32786516-F768-4485-8FFA-5E4D1081DB29}" type="slidenum">
              <a:rPr lang="en-US" smtClean="0"/>
              <a:pPr/>
              <a:t>13</a:t>
            </a:fld>
            <a:endParaRPr lang="en-US"/>
          </a:p>
        </p:txBody>
      </p:sp>
    </p:spTree>
    <p:extLst>
      <p:ext uri="{BB962C8B-B14F-4D97-AF65-F5344CB8AC3E}">
        <p14:creationId xmlns:p14="http://schemas.microsoft.com/office/powerpoint/2010/main" val="2284678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Consulting material in Special Collections is a different experience to what you might expect in other libraries. </a:t>
            </a:r>
          </a:p>
          <a:p>
            <a:endParaRPr lang="en-GB" dirty="0" smtClean="0"/>
          </a:p>
          <a:p>
            <a:r>
              <a:rPr lang="en-GB" dirty="0" smtClean="0"/>
              <a:t>The books and archives in Special Collections are often very old or fragile, so are not kept on open shelves. </a:t>
            </a:r>
          </a:p>
          <a:p>
            <a:endParaRPr lang="en-GB" dirty="0" smtClean="0"/>
          </a:p>
          <a:p>
            <a:r>
              <a:rPr lang="en-GB" dirty="0" smtClean="0"/>
              <a:t>Security can seem strict and we keep our collections in closed stacks that are climate-controlled.</a:t>
            </a:r>
          </a:p>
          <a:p>
            <a:endParaRPr lang="en-GB" dirty="0" smtClean="0"/>
          </a:p>
          <a:p>
            <a:r>
              <a:rPr lang="en-GB" dirty="0" smtClean="0"/>
              <a:t>Staff will be happy to advise you on how to use the catalogues and how to request items. </a:t>
            </a:r>
          </a:p>
          <a:p>
            <a:endParaRPr lang="en-GB" dirty="0" smtClean="0"/>
          </a:p>
          <a:p>
            <a:r>
              <a:rPr lang="en-GB" dirty="0" smtClean="0"/>
              <a:t>In the corridor outside Special Collections there is a row of lockers. For security and conservation reasons you will need to leave your bags and coats in one of these lockers. </a:t>
            </a:r>
          </a:p>
          <a:p>
            <a:endParaRPr lang="en-GB" dirty="0" smtClean="0"/>
          </a:p>
          <a:p>
            <a:r>
              <a:rPr lang="en-GB" dirty="0" smtClean="0"/>
              <a:t>Clear plastic bags are available if you want to take valuables into the reading room. </a:t>
            </a:r>
          </a:p>
          <a:p>
            <a:endParaRPr lang="en-GB" dirty="0" smtClean="0"/>
          </a:p>
          <a:p>
            <a:r>
              <a:rPr lang="en-GB" dirty="0" smtClean="0"/>
              <a:t>You can take in and use cameras and laptops and there are power points in the reading room and the group study areas. P</a:t>
            </a:r>
          </a:p>
          <a:p>
            <a:endParaRPr lang="en-GB" dirty="0" smtClean="0"/>
          </a:p>
          <a:p>
            <a:r>
              <a:rPr lang="en-GB" dirty="0" smtClean="0"/>
              <a:t>lease ring the bell and a member of staff will buzz you in. We will also show you how to handle items properly, so we can continue to make them available for as long as possible. </a:t>
            </a:r>
          </a:p>
          <a:p>
            <a:endParaRPr lang="en-GB" dirty="0" smtClean="0"/>
          </a:p>
          <a:p>
            <a:r>
              <a:rPr lang="en-GB" dirty="0" smtClean="0"/>
              <a:t>Special Collections staff will be happy to explain anything that might seem unclear. </a:t>
            </a:r>
          </a:p>
          <a:p>
            <a:endParaRPr lang="en-GB" dirty="0" smtClean="0"/>
          </a:p>
          <a:p>
            <a:r>
              <a:rPr lang="en-GB" dirty="0" smtClean="0"/>
              <a:t>They are there to help you get the most out of your visit! </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32786516-F768-4485-8FFA-5E4D1081DB29}" type="slidenum">
              <a:rPr lang="en-US" smtClean="0"/>
              <a:pPr/>
              <a:t>14</a:t>
            </a:fld>
            <a:endParaRPr lang="en-US"/>
          </a:p>
        </p:txBody>
      </p:sp>
    </p:spTree>
    <p:extLst>
      <p:ext uri="{BB962C8B-B14F-4D97-AF65-F5344CB8AC3E}">
        <p14:creationId xmlns:p14="http://schemas.microsoft.com/office/powerpoint/2010/main" val="2897518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smtClean="0"/>
              <a:t>Items can be very old, or very new, and we want all of them to be available to our researchers for many years to come.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smtClean="0"/>
              <a:t>Much of our material is fragile, and often irreplaceable, so we need to care for it in ways that ensure it can be accessed today and well into the future.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smtClean="0"/>
              <a:t>We offer guidance on how to handle the material and there are some basic rules we ask readers to follow.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dirty="0" smtClean="0"/>
              <a:t>Make sure you have clean hands, and minimise handling of items where possible.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dirty="0" smtClean="0"/>
              <a:t>We ask that you do not consume food or drink in Special Collections.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dirty="0" smtClean="0"/>
              <a:t>Please use only pencil for note-taking as accidents with ink can cause permanent damage.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dirty="0" smtClean="0"/>
              <a:t>Use the foam book supports and weights – staff will be happy to explain how to do this.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dirty="0" smtClean="0"/>
              <a:t>Keep loose documents in their original order and handle one at a time.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dirty="0" smtClean="0"/>
              <a:t>Close books when you are not using them.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dirty="0" smtClean="0"/>
              <a:t>Make sure you do not lean on books or manuscripts or rest objects on them.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dirty="0" smtClean="0"/>
              <a:t>Do not mark, annotate or deface the materials.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dirty="0" smtClean="0"/>
              <a:t>And finally, please tell us about any accidents or damage. </a:t>
            </a:r>
          </a:p>
          <a:p>
            <a:endParaRPr lang="en-GB" dirty="0"/>
          </a:p>
        </p:txBody>
      </p:sp>
      <p:sp>
        <p:nvSpPr>
          <p:cNvPr id="4" name="Slide Number Placeholder 3"/>
          <p:cNvSpPr>
            <a:spLocks noGrp="1"/>
          </p:cNvSpPr>
          <p:nvPr>
            <p:ph type="sldNum" sz="quarter" idx="10"/>
          </p:nvPr>
        </p:nvSpPr>
        <p:spPr/>
        <p:txBody>
          <a:bodyPr/>
          <a:lstStyle/>
          <a:p>
            <a:fld id="{32786516-F768-4485-8FFA-5E4D1081DB29}" type="slidenum">
              <a:rPr lang="en-US" smtClean="0"/>
              <a:pPr/>
              <a:t>15</a:t>
            </a:fld>
            <a:endParaRPr lang="en-US"/>
          </a:p>
        </p:txBody>
      </p:sp>
    </p:spTree>
    <p:extLst>
      <p:ext uri="{BB962C8B-B14F-4D97-AF65-F5344CB8AC3E}">
        <p14:creationId xmlns:p14="http://schemas.microsoft.com/office/powerpoint/2010/main" val="2651577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smtClean="0"/>
              <a:t>You can take your own photographs of most of our material for your personal study and research.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smtClean="0"/>
              <a:t>Staff will be happy to explain any copyright issues.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smtClean="0"/>
              <a:t>Photocopying and digitisation services are also offered by Special Collections.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smtClean="0"/>
              <a:t>You can also find some images in our online catalogues along with links to our growing suite of digital learning resources. These combine high-quality images with informative text and explore items from the collections in more detail. </a:t>
            </a:r>
          </a:p>
          <a:p>
            <a:endParaRPr lang="en-GB" dirty="0"/>
          </a:p>
        </p:txBody>
      </p:sp>
      <p:sp>
        <p:nvSpPr>
          <p:cNvPr id="4" name="Slide Number Placeholder 3"/>
          <p:cNvSpPr>
            <a:spLocks noGrp="1"/>
          </p:cNvSpPr>
          <p:nvPr>
            <p:ph type="sldNum" sz="quarter" idx="10"/>
          </p:nvPr>
        </p:nvSpPr>
        <p:spPr/>
        <p:txBody>
          <a:bodyPr/>
          <a:lstStyle/>
          <a:p>
            <a:fld id="{32786516-F768-4485-8FFA-5E4D1081DB29}" type="slidenum">
              <a:rPr lang="en-US" smtClean="0"/>
              <a:pPr/>
              <a:t>16</a:t>
            </a:fld>
            <a:endParaRPr lang="en-US"/>
          </a:p>
        </p:txBody>
      </p:sp>
    </p:spTree>
    <p:extLst>
      <p:ext uri="{BB962C8B-B14F-4D97-AF65-F5344CB8AC3E}">
        <p14:creationId xmlns:p14="http://schemas.microsoft.com/office/powerpoint/2010/main" val="1055977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786516-F768-4485-8FFA-5E4D1081DB29}" type="slidenum">
              <a:rPr lang="en-US" smtClean="0"/>
              <a:pPr/>
              <a:t>17</a:t>
            </a:fld>
            <a:endParaRPr lang="en-US"/>
          </a:p>
        </p:txBody>
      </p:sp>
    </p:spTree>
    <p:extLst>
      <p:ext uri="{BB962C8B-B14F-4D97-AF65-F5344CB8AC3E}">
        <p14:creationId xmlns:p14="http://schemas.microsoft.com/office/powerpoint/2010/main" val="253830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effectLst/>
                <a:latin typeface="Arial" charset="0"/>
                <a:ea typeface="+mn-ea"/>
                <a:cs typeface="+mn-cs"/>
              </a:rPr>
              <a:t>A department within the University Library</a:t>
            </a:r>
          </a:p>
          <a:p>
            <a:r>
              <a:rPr lang="en-GB" sz="1200" kern="1200" dirty="0" smtClean="0">
                <a:solidFill>
                  <a:schemeClr val="tx1"/>
                </a:solidFill>
                <a:effectLst/>
                <a:latin typeface="Arial" charset="0"/>
                <a:ea typeface="+mn-ea"/>
                <a:cs typeface="+mn-cs"/>
              </a:rPr>
              <a:t>One of the UK's outstanding collections of rare books and manuscripts:</a:t>
            </a:r>
          </a:p>
          <a:p>
            <a:r>
              <a:rPr lang="en-GB" sz="1200" kern="1200" dirty="0" smtClean="0">
                <a:solidFill>
                  <a:schemeClr val="tx1"/>
                </a:solidFill>
                <a:effectLst/>
                <a:latin typeface="Arial" charset="0"/>
                <a:ea typeface="+mn-ea"/>
                <a:cs typeface="+mn-cs"/>
              </a:rPr>
              <a:t>•	Over 200,000 rare books and hundreds of thousands of manuscripts and archives.</a:t>
            </a:r>
          </a:p>
          <a:p>
            <a:r>
              <a:rPr lang="en-GB" sz="1200" kern="1200" dirty="0" smtClean="0">
                <a:solidFill>
                  <a:schemeClr val="tx1"/>
                </a:solidFill>
                <a:effectLst/>
                <a:latin typeface="Arial" charset="0"/>
                <a:ea typeface="+mn-ea"/>
                <a:cs typeface="+mn-cs"/>
              </a:rPr>
              <a:t>•	People come from all over the world to use the material here. </a:t>
            </a:r>
          </a:p>
          <a:p>
            <a:endParaRPr lang="en-GB" dirty="0"/>
          </a:p>
        </p:txBody>
      </p:sp>
      <p:sp>
        <p:nvSpPr>
          <p:cNvPr id="4" name="Slide Number Placeholder 3"/>
          <p:cNvSpPr>
            <a:spLocks noGrp="1"/>
          </p:cNvSpPr>
          <p:nvPr>
            <p:ph type="sldNum" sz="quarter" idx="10"/>
          </p:nvPr>
        </p:nvSpPr>
        <p:spPr/>
        <p:txBody>
          <a:bodyPr/>
          <a:lstStyle/>
          <a:p>
            <a:fld id="{32786516-F768-4485-8FFA-5E4D1081DB29}" type="slidenum">
              <a:rPr lang="en-US" smtClean="0"/>
              <a:pPr/>
              <a:t>2</a:t>
            </a:fld>
            <a:endParaRPr lang="en-US"/>
          </a:p>
        </p:txBody>
      </p:sp>
    </p:spTree>
    <p:extLst>
      <p:ext uri="{BB962C8B-B14F-4D97-AF65-F5344CB8AC3E}">
        <p14:creationId xmlns:p14="http://schemas.microsoft.com/office/powerpoint/2010/main" val="929169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mn-ea"/>
                <a:cs typeface="+mn-cs"/>
              </a:rPr>
              <a:t>Primary Sources   gathered to support and promote research at the University of Leeds - Here for YOU.</a:t>
            </a:r>
          </a:p>
          <a:p>
            <a:r>
              <a:rPr lang="en-GB" sz="1200" kern="1200" dirty="0" smtClean="0">
                <a:solidFill>
                  <a:schemeClr val="tx1"/>
                </a:solidFill>
                <a:effectLst/>
                <a:latin typeface="Arial" charset="0"/>
                <a:ea typeface="+mn-ea"/>
                <a:cs typeface="+mn-cs"/>
              </a:rPr>
              <a:t>Material in Special Collections that you won’t find anywhere else in the world.</a:t>
            </a:r>
          </a:p>
          <a:p>
            <a:pPr lvl="0"/>
            <a:r>
              <a:rPr lang="en-GB" sz="1200" kern="1200" dirty="0" smtClean="0">
                <a:solidFill>
                  <a:schemeClr val="tx1"/>
                </a:solidFill>
                <a:effectLst/>
                <a:latin typeface="Arial" charset="0"/>
                <a:ea typeface="+mn-ea"/>
                <a:cs typeface="+mn-cs"/>
              </a:rPr>
              <a:t>Not even on google! Vast majority of our collections have not been – probably will never be digitised – important to remember when researching – not everything available online – you often have to dig deeper.</a:t>
            </a:r>
          </a:p>
          <a:p>
            <a:r>
              <a:rPr lang="en-GB" sz="1200" kern="1200" dirty="0" smtClean="0">
                <a:solidFill>
                  <a:schemeClr val="tx1"/>
                </a:solidFill>
                <a:effectLst/>
                <a:latin typeface="Arial" charset="0"/>
                <a:ea typeface="+mn-ea"/>
                <a:cs typeface="+mn-cs"/>
              </a:rPr>
              <a:t>If you’re interested in something – we’ve probably got a collection to support it </a:t>
            </a:r>
            <a:endParaRPr lang="en-GB" dirty="0"/>
          </a:p>
        </p:txBody>
      </p:sp>
      <p:sp>
        <p:nvSpPr>
          <p:cNvPr id="4" name="Slide Number Placeholder 3"/>
          <p:cNvSpPr>
            <a:spLocks noGrp="1"/>
          </p:cNvSpPr>
          <p:nvPr>
            <p:ph type="sldNum" sz="quarter" idx="10"/>
          </p:nvPr>
        </p:nvSpPr>
        <p:spPr/>
        <p:txBody>
          <a:bodyPr/>
          <a:lstStyle/>
          <a:p>
            <a:fld id="{32786516-F768-4485-8FFA-5E4D1081DB29}" type="slidenum">
              <a:rPr lang="en-US" smtClean="0"/>
              <a:pPr/>
              <a:t>4</a:t>
            </a:fld>
            <a:endParaRPr lang="en-US"/>
          </a:p>
        </p:txBody>
      </p:sp>
    </p:spTree>
    <p:extLst>
      <p:ext uri="{BB962C8B-B14F-4D97-AF65-F5344CB8AC3E}">
        <p14:creationId xmlns:p14="http://schemas.microsoft.com/office/powerpoint/2010/main" val="3082072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786516-F768-4485-8FFA-5E4D1081DB29}" type="slidenum">
              <a:rPr lang="en-US" smtClean="0"/>
              <a:pPr/>
              <a:t>5</a:t>
            </a:fld>
            <a:endParaRPr lang="en-US"/>
          </a:p>
        </p:txBody>
      </p:sp>
    </p:spTree>
    <p:extLst>
      <p:ext uri="{BB962C8B-B14F-4D97-AF65-F5344CB8AC3E}">
        <p14:creationId xmlns:p14="http://schemas.microsoft.com/office/powerpoint/2010/main" val="1721303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dirty="0" smtClean="0">
              <a:solidFill>
                <a:schemeClr val="tx1"/>
              </a:solidFill>
              <a:effectLst/>
              <a:latin typeface="Arial" charset="0"/>
              <a:ea typeface="+mn-ea"/>
              <a:cs typeface="+mn-cs"/>
            </a:endParaRPr>
          </a:p>
          <a:p>
            <a:r>
              <a:rPr lang="en-GB" baseline="0" dirty="0" smtClean="0"/>
              <a:t>Literary Archives: Collection designated as of national &amp; international importance.</a:t>
            </a:r>
          </a:p>
          <a:p>
            <a:endParaRPr lang="en-GB" baseline="0" dirty="0" smtClean="0"/>
          </a:p>
          <a:p>
            <a:r>
              <a:rPr lang="en-GB" baseline="0" dirty="0" smtClean="0"/>
              <a:t>Early printed &amp; manuscript material – 16</a:t>
            </a:r>
            <a:r>
              <a:rPr lang="en-GB" baseline="30000" dirty="0" smtClean="0"/>
              <a:t>th</a:t>
            </a:r>
            <a:r>
              <a:rPr lang="en-GB" baseline="0" dirty="0" smtClean="0"/>
              <a:t> – 17</a:t>
            </a:r>
            <a:r>
              <a:rPr lang="en-GB" baseline="30000" dirty="0" smtClean="0"/>
              <a:t>th</a:t>
            </a:r>
            <a:r>
              <a:rPr lang="en-GB" baseline="0" dirty="0" smtClean="0"/>
              <a:t>- Centuries – includes Shakespeare first Folio, rare editions of Donne, Marvell.</a:t>
            </a:r>
          </a:p>
          <a:p>
            <a:endParaRPr lang="en-GB" baseline="0" dirty="0" smtClean="0"/>
          </a:p>
          <a:p>
            <a:r>
              <a:rPr lang="en-GB" baseline="0" dirty="0" smtClean="0"/>
              <a:t>18</a:t>
            </a:r>
            <a:r>
              <a:rPr lang="en-GB" baseline="30000" dirty="0" smtClean="0"/>
              <a:t>th</a:t>
            </a:r>
            <a:r>
              <a:rPr lang="en-GB" baseline="0" dirty="0" smtClean="0"/>
              <a:t> Century – Brotherton Collection of Manuscript Verse</a:t>
            </a:r>
          </a:p>
          <a:p>
            <a:endParaRPr lang="en-GB"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dirty="0" smtClean="0">
                <a:hlinkClick r:id="rId3"/>
              </a:rPr>
              <a:t>19th &amp; 20</a:t>
            </a:r>
            <a:r>
              <a:rPr lang="en-GB" sz="1200" baseline="30000" dirty="0" smtClean="0">
                <a:hlinkClick r:id="rId3"/>
              </a:rPr>
              <a:t>th</a:t>
            </a:r>
            <a:r>
              <a:rPr lang="en-GB" sz="1200" dirty="0" smtClean="0">
                <a:hlinkClick r:id="rId3"/>
              </a:rPr>
              <a:t> century novelists</a:t>
            </a:r>
            <a:r>
              <a:rPr lang="en-GB" sz="1200" dirty="0" smtClean="0"/>
              <a:t> – amazing</a:t>
            </a:r>
            <a:r>
              <a:rPr lang="en-GB" sz="1200" baseline="0" dirty="0" smtClean="0"/>
              <a:t> manuscripts and letters from the </a:t>
            </a:r>
            <a:r>
              <a:rPr lang="en-GB" sz="1200" baseline="0" dirty="0" err="1" smtClean="0"/>
              <a:t>Brontes</a:t>
            </a:r>
            <a:r>
              <a:rPr lang="en-GB" sz="1200" baseline="0" dirty="0" smtClean="0"/>
              <a:t>, Gaskell, Dickens, Byron, Wilde....Later material includes Greene, Waugh, O’Casey....</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sz="1200" dirty="0" smtClean="0"/>
          </a:p>
          <a:p>
            <a:pPr>
              <a:buFont typeface="Arial" pitchFamily="34" charset="0"/>
              <a:buChar char="•"/>
            </a:pPr>
            <a:r>
              <a:rPr lang="en-GB" sz="1200" dirty="0" smtClean="0">
                <a:hlinkClick r:id="rId4"/>
              </a:rPr>
              <a:t>20th century poetry</a:t>
            </a:r>
            <a:r>
              <a:rPr lang="en-GB" sz="1200" dirty="0" smtClean="0"/>
              <a:t> –focus on</a:t>
            </a:r>
            <a:r>
              <a:rPr lang="en-GB" sz="1200" baseline="0" dirty="0" smtClean="0"/>
              <a:t> Leeds (&amp;Yorkshire) Poets. Special Collections has one of the most important collections of modern literary papers in the country. </a:t>
            </a:r>
          </a:p>
          <a:p>
            <a:endParaRPr lang="en-GB" dirty="0"/>
          </a:p>
        </p:txBody>
      </p:sp>
      <p:sp>
        <p:nvSpPr>
          <p:cNvPr id="4" name="Slide Number Placeholder 3"/>
          <p:cNvSpPr>
            <a:spLocks noGrp="1"/>
          </p:cNvSpPr>
          <p:nvPr>
            <p:ph type="sldNum" sz="quarter" idx="10"/>
          </p:nvPr>
        </p:nvSpPr>
        <p:spPr/>
        <p:txBody>
          <a:bodyPr/>
          <a:lstStyle/>
          <a:p>
            <a:fld id="{32786516-F768-4485-8FFA-5E4D1081DB29}" type="slidenum">
              <a:rPr lang="en-US" smtClean="0"/>
              <a:pPr/>
              <a:t>6</a:t>
            </a:fld>
            <a:endParaRPr lang="en-US"/>
          </a:p>
        </p:txBody>
      </p:sp>
    </p:spTree>
    <p:extLst>
      <p:ext uri="{BB962C8B-B14F-4D97-AF65-F5344CB8AC3E}">
        <p14:creationId xmlns:p14="http://schemas.microsoft.com/office/powerpoint/2010/main" val="2854503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0" i="0" kern="1200" dirty="0" smtClean="0">
                <a:solidFill>
                  <a:schemeClr val="tx1"/>
                </a:solidFill>
                <a:effectLst/>
                <a:latin typeface="Arial" charset="0"/>
                <a:ea typeface="+mn-ea"/>
                <a:cs typeface="+mn-cs"/>
              </a:rPr>
              <a:t>Established in 1982 and comprises:</a:t>
            </a:r>
          </a:p>
          <a:p>
            <a:pPr marL="171450" indent="-171450" fontAlgn="base">
              <a:buFontTx/>
              <a:buChar char="-"/>
            </a:pPr>
            <a:r>
              <a:rPr lang="en-GB" sz="1200" b="0" i="0" kern="1200" dirty="0" smtClean="0">
                <a:solidFill>
                  <a:schemeClr val="tx1"/>
                </a:solidFill>
                <a:effectLst/>
                <a:latin typeface="Arial" charset="0"/>
                <a:ea typeface="+mn-ea"/>
                <a:cs typeface="+mn-cs"/>
              </a:rPr>
              <a:t>650 collections of manuscripts, photographs and other archival material, </a:t>
            </a:r>
          </a:p>
          <a:p>
            <a:pPr marL="171450" indent="-171450" fontAlgn="base">
              <a:buFontTx/>
              <a:buChar char="-"/>
            </a:pPr>
            <a:r>
              <a:rPr lang="en-GB" sz="1200" b="0" i="0" kern="1200" dirty="0" smtClean="0">
                <a:solidFill>
                  <a:schemeClr val="tx1"/>
                </a:solidFill>
                <a:effectLst/>
                <a:latin typeface="Arial" charset="0"/>
                <a:ea typeface="+mn-ea"/>
                <a:cs typeface="+mn-cs"/>
              </a:rPr>
              <a:t>over 10,000 books, journals, newspapers and other printed matter </a:t>
            </a:r>
          </a:p>
          <a:p>
            <a:pPr marL="171450" indent="-171450" fontAlgn="base">
              <a:buFontTx/>
              <a:buChar char="-"/>
            </a:pPr>
            <a:endParaRPr lang="en-GB" sz="1200" b="0" i="0" kern="1200" dirty="0" smtClean="0">
              <a:solidFill>
                <a:schemeClr val="tx1"/>
              </a:solidFill>
              <a:effectLst/>
              <a:latin typeface="Arial" charset="0"/>
              <a:ea typeface="+mn-ea"/>
              <a:cs typeface="+mn-cs"/>
            </a:endParaRPr>
          </a:p>
          <a:p>
            <a:pPr marL="0" indent="0" fontAlgn="base">
              <a:buFontTx/>
              <a:buNone/>
            </a:pPr>
            <a:r>
              <a:rPr lang="en-GB" sz="1200" b="0" i="0" kern="1200" dirty="0" smtClean="0">
                <a:solidFill>
                  <a:schemeClr val="tx1"/>
                </a:solidFill>
                <a:effectLst/>
                <a:latin typeface="Arial" charset="0"/>
                <a:ea typeface="+mn-ea"/>
                <a:cs typeface="+mn-cs"/>
              </a:rPr>
              <a:t>Collections document Anglo-Russian contacts in the nineteenth and twentieth centuries, including papers of members of the British community in Russia, travellers and diplomats, governesses and soldiers. </a:t>
            </a:r>
          </a:p>
          <a:p>
            <a:pPr marL="0" indent="0" fontAlgn="base">
              <a:buFontTx/>
              <a:buNone/>
            </a:pPr>
            <a:endParaRPr lang="en-GB" sz="1200" b="0" i="0" kern="1200" dirty="0" smtClean="0">
              <a:solidFill>
                <a:schemeClr val="tx1"/>
              </a:solidFill>
              <a:effectLst/>
              <a:latin typeface="Arial" charset="0"/>
              <a:ea typeface="+mn-ea"/>
              <a:cs typeface="+mn-cs"/>
            </a:endParaRPr>
          </a:p>
          <a:p>
            <a:pPr marL="0" indent="0" fontAlgn="base">
              <a:buFontTx/>
              <a:buNone/>
            </a:pPr>
            <a:r>
              <a:rPr lang="en-GB" sz="1200" b="0" i="0" kern="1200" dirty="0" smtClean="0">
                <a:solidFill>
                  <a:schemeClr val="tx1"/>
                </a:solidFill>
                <a:effectLst/>
                <a:latin typeface="Arial" charset="0"/>
                <a:ea typeface="+mn-ea"/>
                <a:cs typeface="+mn-cs"/>
              </a:rPr>
              <a:t>Notable British professional and other organisations are represented, such as the British Universities Association of </a:t>
            </a:r>
            <a:r>
              <a:rPr lang="en-GB" sz="1200" b="0" i="0" kern="1200" dirty="0" err="1" smtClean="0">
                <a:solidFill>
                  <a:schemeClr val="tx1"/>
                </a:solidFill>
                <a:effectLst/>
                <a:latin typeface="Arial" charset="0"/>
                <a:ea typeface="+mn-ea"/>
                <a:cs typeface="+mn-cs"/>
              </a:rPr>
              <a:t>Slavists</a:t>
            </a:r>
            <a:r>
              <a:rPr lang="en-GB" sz="1200" b="0" i="0" kern="1200" dirty="0" smtClean="0">
                <a:solidFill>
                  <a:schemeClr val="tx1"/>
                </a:solidFill>
                <a:effectLst/>
                <a:latin typeface="Arial" charset="0"/>
                <a:ea typeface="+mn-ea"/>
                <a:cs typeface="+mn-cs"/>
              </a:rPr>
              <a:t>, the National Association for Soviet and Eastern European Studies (that merged to form the British Association for Slavonic and East European Studies), the Association of Teachers of Russian and the Great Britain-USSR Association.</a:t>
            </a:r>
          </a:p>
          <a:p>
            <a:pPr marL="0" indent="0" fontAlgn="base">
              <a:buFontTx/>
              <a:buNone/>
            </a:pPr>
            <a:endParaRPr lang="en-GB" sz="1200" b="0" i="0" kern="1200" dirty="0" smtClean="0">
              <a:solidFill>
                <a:schemeClr val="tx1"/>
              </a:solidFill>
              <a:effectLst/>
              <a:latin typeface="Arial" charset="0"/>
              <a:ea typeface="+mn-ea"/>
              <a:cs typeface="+mn-cs"/>
            </a:endParaRPr>
          </a:p>
          <a:p>
            <a:pPr fontAlgn="base"/>
            <a:r>
              <a:rPr lang="en-GB" sz="1200" b="0" i="0" kern="1200" dirty="0" smtClean="0">
                <a:solidFill>
                  <a:schemeClr val="tx1"/>
                </a:solidFill>
                <a:effectLst/>
                <a:latin typeface="Arial" charset="0"/>
                <a:ea typeface="+mn-ea"/>
                <a:cs typeface="+mn-cs"/>
              </a:rPr>
              <a:t>Collections document Russian and Russian emigre history, literature and culture, including the private, literary and other papers of Russian writers, notably Leonid Andreev (1871-1919) and Ivan Bunin (1870-1953), and the papers of the Russian railway engineer </a:t>
            </a:r>
            <a:r>
              <a:rPr lang="en-GB" sz="1200" b="0" i="0" kern="1200" dirty="0" err="1" smtClean="0">
                <a:solidFill>
                  <a:schemeClr val="tx1"/>
                </a:solidFill>
                <a:effectLst/>
                <a:latin typeface="Arial" charset="0"/>
                <a:ea typeface="+mn-ea"/>
                <a:cs typeface="+mn-cs"/>
              </a:rPr>
              <a:t>Yurii</a:t>
            </a:r>
            <a:r>
              <a:rPr lang="en-GB" sz="1200" b="0" i="0" kern="1200" dirty="0" smtClean="0">
                <a:solidFill>
                  <a:schemeClr val="tx1"/>
                </a:solidFill>
                <a:effectLst/>
                <a:latin typeface="Arial" charset="0"/>
                <a:ea typeface="+mn-ea"/>
                <a:cs typeface="+mn-cs"/>
              </a:rPr>
              <a:t> </a:t>
            </a:r>
            <a:r>
              <a:rPr lang="en-GB" sz="1200" b="0" i="0" kern="1200" dirty="0" err="1" smtClean="0">
                <a:solidFill>
                  <a:schemeClr val="tx1"/>
                </a:solidFill>
                <a:effectLst/>
                <a:latin typeface="Arial" charset="0"/>
                <a:ea typeface="+mn-ea"/>
                <a:cs typeface="+mn-cs"/>
              </a:rPr>
              <a:t>Lomonossoff</a:t>
            </a:r>
            <a:r>
              <a:rPr lang="en-GB" sz="1200" b="0" i="0" kern="1200" dirty="0" smtClean="0">
                <a:solidFill>
                  <a:schemeClr val="tx1"/>
                </a:solidFill>
                <a:effectLst/>
                <a:latin typeface="Arial" charset="0"/>
                <a:ea typeface="+mn-ea"/>
                <a:cs typeface="+mn-cs"/>
              </a:rPr>
              <a:t> (1876-1952), who occupied prominent positions under both the Tsarist and Bolshevik regimes. </a:t>
            </a:r>
          </a:p>
          <a:p>
            <a:pPr fontAlgn="base"/>
            <a:endParaRPr lang="en-GB" sz="1200" b="0" i="0" kern="1200" dirty="0" smtClean="0">
              <a:solidFill>
                <a:schemeClr val="tx1"/>
              </a:solidFill>
              <a:effectLst/>
              <a:latin typeface="Arial" charset="0"/>
              <a:ea typeface="+mn-ea"/>
              <a:cs typeface="+mn-cs"/>
            </a:endParaRPr>
          </a:p>
          <a:p>
            <a:pPr fontAlgn="base"/>
            <a:r>
              <a:rPr lang="en-GB" sz="1200" b="0" i="0" kern="1200" dirty="0" smtClean="0">
                <a:solidFill>
                  <a:schemeClr val="tx1"/>
                </a:solidFill>
                <a:effectLst/>
                <a:latin typeface="Arial" charset="0"/>
                <a:ea typeface="+mn-ea"/>
                <a:cs typeface="+mn-cs"/>
              </a:rPr>
              <a:t>The archive of the Paris-based Russian refugee organisation </a:t>
            </a:r>
            <a:r>
              <a:rPr lang="en-GB" sz="1200" b="0" i="0" kern="1200" dirty="0" err="1" smtClean="0">
                <a:solidFill>
                  <a:schemeClr val="tx1"/>
                </a:solidFill>
                <a:effectLst/>
                <a:latin typeface="Arial" charset="0"/>
                <a:ea typeface="+mn-ea"/>
                <a:cs typeface="+mn-cs"/>
              </a:rPr>
              <a:t>Zemgor</a:t>
            </a:r>
            <a:r>
              <a:rPr lang="en-GB" sz="1200" b="0" i="0" kern="1200" dirty="0" smtClean="0">
                <a:solidFill>
                  <a:schemeClr val="tx1"/>
                </a:solidFill>
                <a:effectLst/>
                <a:latin typeface="Arial" charset="0"/>
                <a:ea typeface="+mn-ea"/>
                <a:cs typeface="+mn-cs"/>
              </a:rPr>
              <a:t> is held.</a:t>
            </a:r>
          </a:p>
          <a:p>
            <a:endParaRPr lang="en-GB" dirty="0"/>
          </a:p>
        </p:txBody>
      </p:sp>
      <p:sp>
        <p:nvSpPr>
          <p:cNvPr id="4" name="Slide Number Placeholder 3"/>
          <p:cNvSpPr>
            <a:spLocks noGrp="1"/>
          </p:cNvSpPr>
          <p:nvPr>
            <p:ph type="sldNum" sz="quarter" idx="10"/>
          </p:nvPr>
        </p:nvSpPr>
        <p:spPr/>
        <p:txBody>
          <a:bodyPr/>
          <a:lstStyle/>
          <a:p>
            <a:fld id="{32786516-F768-4485-8FFA-5E4D1081DB29}" type="slidenum">
              <a:rPr lang="en-US" smtClean="0"/>
              <a:pPr/>
              <a:t>7</a:t>
            </a:fld>
            <a:endParaRPr lang="en-US"/>
          </a:p>
        </p:txBody>
      </p:sp>
    </p:spTree>
    <p:extLst>
      <p:ext uri="{BB962C8B-B14F-4D97-AF65-F5344CB8AC3E}">
        <p14:creationId xmlns:p14="http://schemas.microsoft.com/office/powerpoint/2010/main" val="463468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0" i="0" kern="1200" dirty="0" smtClean="0">
                <a:solidFill>
                  <a:schemeClr val="tx1"/>
                </a:solidFill>
                <a:effectLst/>
                <a:latin typeface="Arial" charset="0"/>
                <a:ea typeface="+mn-ea"/>
                <a:cs typeface="+mn-cs"/>
              </a:rPr>
              <a:t>The Liddle Collection, awarded </a:t>
            </a:r>
            <a:r>
              <a:rPr lang="en-GB" sz="1200" b="0" i="0" u="none" strike="noStrike" kern="1200" dirty="0" smtClean="0">
                <a:solidFill>
                  <a:schemeClr val="tx1"/>
                </a:solidFill>
                <a:effectLst/>
                <a:latin typeface="Arial" charset="0"/>
                <a:ea typeface="+mn-ea"/>
                <a:cs typeface="+mn-cs"/>
                <a:hlinkClick r:id="rId3"/>
              </a:rPr>
              <a:t>Designation status</a:t>
            </a:r>
            <a:r>
              <a:rPr lang="en-GB" sz="1200" b="0" i="0" kern="1200" dirty="0" smtClean="0">
                <a:solidFill>
                  <a:schemeClr val="tx1"/>
                </a:solidFill>
                <a:effectLst/>
                <a:latin typeface="Arial" charset="0"/>
                <a:ea typeface="+mn-ea"/>
                <a:cs typeface="+mn-cs"/>
              </a:rPr>
              <a:t>, documents and preserves first-hand accounts of individuals who experienced the two World Wars.  It was started privately in the early 1970s by the military historian Dr Peter Liddle and was established as part of Leeds University Special Collections in 1988.</a:t>
            </a:r>
          </a:p>
          <a:p>
            <a:pPr fontAlgn="base"/>
            <a:endParaRPr lang="en-GB" sz="1200" b="0" i="0" kern="1200" dirty="0" smtClean="0">
              <a:solidFill>
                <a:schemeClr val="tx1"/>
              </a:solidFill>
              <a:effectLst/>
              <a:latin typeface="Arial" charset="0"/>
              <a:ea typeface="+mn-ea"/>
              <a:cs typeface="+mn-cs"/>
            </a:endParaRPr>
          </a:p>
          <a:p>
            <a:pPr fontAlgn="base"/>
            <a:r>
              <a:rPr lang="en-GB" sz="1200" b="0" i="0" kern="1200" dirty="0" smtClean="0">
                <a:solidFill>
                  <a:schemeClr val="tx1"/>
                </a:solidFill>
                <a:effectLst/>
                <a:latin typeface="Arial" charset="0"/>
                <a:ea typeface="+mn-ea"/>
                <a:cs typeface="+mn-cs"/>
              </a:rPr>
              <a:t>It includes the personal papers of well over 4,000 people who lived through the First World War and over 500 who experienced the Second World War.  It holds photographs and drawings, official and unofficial papers, manuscript diaries and correspondence.</a:t>
            </a:r>
          </a:p>
          <a:p>
            <a:pPr fontAlgn="base"/>
            <a:r>
              <a:rPr lang="en-GB" sz="1200" b="0" i="0" kern="1200" dirty="0" smtClean="0">
                <a:solidFill>
                  <a:schemeClr val="tx1"/>
                </a:solidFill>
                <a:effectLst/>
                <a:latin typeface="Arial" charset="0"/>
                <a:ea typeface="+mn-ea"/>
                <a:cs typeface="+mn-cs"/>
              </a:rPr>
              <a:t>The collection contains the papers of men and women directly affected by war, both those who were members of the armed forces and those who were not, and of British and non-British individuals alike.</a:t>
            </a:r>
          </a:p>
          <a:p>
            <a:endParaRPr lang="en-GB" dirty="0"/>
          </a:p>
        </p:txBody>
      </p:sp>
      <p:sp>
        <p:nvSpPr>
          <p:cNvPr id="4" name="Slide Number Placeholder 3"/>
          <p:cNvSpPr>
            <a:spLocks noGrp="1"/>
          </p:cNvSpPr>
          <p:nvPr>
            <p:ph type="sldNum" sz="quarter" idx="10"/>
          </p:nvPr>
        </p:nvSpPr>
        <p:spPr/>
        <p:txBody>
          <a:bodyPr/>
          <a:lstStyle/>
          <a:p>
            <a:fld id="{32786516-F768-4485-8FFA-5E4D1081DB29}" type="slidenum">
              <a:rPr lang="en-US" smtClean="0"/>
              <a:pPr/>
              <a:t>8</a:t>
            </a:fld>
            <a:endParaRPr lang="en-US"/>
          </a:p>
        </p:txBody>
      </p:sp>
    </p:spTree>
    <p:extLst>
      <p:ext uri="{BB962C8B-B14F-4D97-AF65-F5344CB8AC3E}">
        <p14:creationId xmlns:p14="http://schemas.microsoft.com/office/powerpoint/2010/main" val="478153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0" i="0" kern="1200" dirty="0" smtClean="0">
                <a:solidFill>
                  <a:schemeClr val="tx1"/>
                </a:solidFill>
                <a:effectLst/>
                <a:latin typeface="Arial" charset="0"/>
                <a:ea typeface="+mn-ea"/>
                <a:cs typeface="+mn-cs"/>
              </a:rPr>
              <a:t>The Cookery Collection, has its origins in 1,500 printed volumes and a number of manuscript volumes, presented to the Library by Blanche Leigh in 1939. It is made up of French and British works from 1487 to the 1930s. The collection was strengthened in 1962 by John F. Preston, gifting 600 printed volumes (British works before 1861).</a:t>
            </a:r>
          </a:p>
          <a:p>
            <a:pPr fontAlgn="base"/>
            <a:endParaRPr lang="en-GB" sz="1200" b="0" i="0" kern="1200" dirty="0" smtClean="0">
              <a:solidFill>
                <a:schemeClr val="tx1"/>
              </a:solidFill>
              <a:effectLst/>
              <a:latin typeface="Arial" charset="0"/>
              <a:ea typeface="+mn-ea"/>
              <a:cs typeface="+mn-cs"/>
            </a:endParaRPr>
          </a:p>
          <a:p>
            <a:pPr fontAlgn="base"/>
            <a:r>
              <a:rPr lang="en-GB" sz="1200" b="0" i="0" kern="1200" dirty="0" smtClean="0">
                <a:solidFill>
                  <a:schemeClr val="tx1"/>
                </a:solidFill>
                <a:effectLst/>
                <a:latin typeface="Arial" charset="0"/>
                <a:ea typeface="+mn-ea"/>
                <a:cs typeface="+mn-cs"/>
              </a:rPr>
              <a:t>The collection has continued to grow, with the acquisition of the Camden Library cookery collection (covering the later 20th Century) in the 1980s. The </a:t>
            </a:r>
            <a:r>
              <a:rPr lang="en-GB" sz="1200" b="0" i="0" u="none" strike="noStrike" kern="1200" dirty="0" smtClean="0">
                <a:solidFill>
                  <a:schemeClr val="tx1"/>
                </a:solidFill>
                <a:effectLst/>
                <a:latin typeface="Arial" charset="0"/>
                <a:ea typeface="+mn-ea"/>
                <a:cs typeface="+mn-cs"/>
                <a:hlinkClick r:id="rId3"/>
              </a:rPr>
              <a:t>Michael Bateman print and archive collection</a:t>
            </a:r>
            <a:r>
              <a:rPr lang="en-GB" sz="1200" b="0" i="0" kern="1200" dirty="0" smtClean="0">
                <a:solidFill>
                  <a:schemeClr val="tx1"/>
                </a:solidFill>
                <a:effectLst/>
                <a:latin typeface="Arial" charset="0"/>
                <a:ea typeface="+mn-ea"/>
                <a:cs typeface="+mn-cs"/>
              </a:rPr>
              <a:t> was acquired in 2011. </a:t>
            </a:r>
          </a:p>
          <a:p>
            <a:endParaRPr lang="en-GB" dirty="0"/>
          </a:p>
        </p:txBody>
      </p:sp>
      <p:sp>
        <p:nvSpPr>
          <p:cNvPr id="4" name="Slide Number Placeholder 3"/>
          <p:cNvSpPr>
            <a:spLocks noGrp="1"/>
          </p:cNvSpPr>
          <p:nvPr>
            <p:ph type="sldNum" sz="quarter" idx="10"/>
          </p:nvPr>
        </p:nvSpPr>
        <p:spPr/>
        <p:txBody>
          <a:bodyPr/>
          <a:lstStyle/>
          <a:p>
            <a:fld id="{32786516-F768-4485-8FFA-5E4D1081DB29}" type="slidenum">
              <a:rPr lang="en-US" smtClean="0"/>
              <a:pPr/>
              <a:t>9</a:t>
            </a:fld>
            <a:endParaRPr lang="en-US"/>
          </a:p>
        </p:txBody>
      </p:sp>
    </p:spTree>
    <p:extLst>
      <p:ext uri="{BB962C8B-B14F-4D97-AF65-F5344CB8AC3E}">
        <p14:creationId xmlns:p14="http://schemas.microsoft.com/office/powerpoint/2010/main" val="2244082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0" i="0" kern="1200" dirty="0" smtClean="0">
                <a:solidFill>
                  <a:schemeClr val="tx1"/>
                </a:solidFill>
                <a:effectLst/>
                <a:latin typeface="Arial" charset="0"/>
                <a:ea typeface="+mn-ea"/>
                <a:cs typeface="+mn-cs"/>
              </a:rPr>
              <a:t>The Romany Collection has its origins in a collection assembled privately by Mrs D. U. </a:t>
            </a:r>
            <a:r>
              <a:rPr lang="en-GB" sz="1200" b="0" i="0" kern="1200" dirty="0" err="1" smtClean="0">
                <a:solidFill>
                  <a:schemeClr val="tx1"/>
                </a:solidFill>
                <a:effectLst/>
                <a:latin typeface="Arial" charset="0"/>
                <a:ea typeface="+mn-ea"/>
                <a:cs typeface="+mn-cs"/>
              </a:rPr>
              <a:t>McGrigor</a:t>
            </a:r>
            <a:r>
              <a:rPr lang="en-GB" sz="1200" b="0" i="0" kern="1200" dirty="0" smtClean="0">
                <a:solidFill>
                  <a:schemeClr val="tx1"/>
                </a:solidFill>
                <a:effectLst/>
                <a:latin typeface="Arial" charset="0"/>
                <a:ea typeface="+mn-ea"/>
                <a:cs typeface="+mn-cs"/>
              </a:rPr>
              <a:t> Phillips</a:t>
            </a:r>
            <a:r>
              <a:rPr lang="en-GB" sz="1200" b="0" i="0" kern="1200" baseline="0" dirty="0" smtClean="0">
                <a:solidFill>
                  <a:schemeClr val="tx1"/>
                </a:solidFill>
                <a:effectLst/>
                <a:latin typeface="Arial" charset="0"/>
                <a:ea typeface="+mn-ea"/>
                <a:cs typeface="+mn-cs"/>
              </a:rPr>
              <a:t> (niece of Lord Brotherton). </a:t>
            </a:r>
            <a:r>
              <a:rPr lang="en-GB" sz="1200" b="0" i="0" kern="1200" dirty="0" smtClean="0">
                <a:solidFill>
                  <a:schemeClr val="tx1"/>
                </a:solidFill>
                <a:effectLst/>
                <a:latin typeface="Arial" charset="0"/>
                <a:ea typeface="+mn-ea"/>
                <a:cs typeface="+mn-cs"/>
              </a:rPr>
              <a:t>It was presented by her to Leeds University Library in 1950, together with an endowment to fund its development.</a:t>
            </a:r>
          </a:p>
          <a:p>
            <a:pPr fontAlgn="base"/>
            <a:endParaRPr lang="en-GB" sz="1200" b="0" i="0" kern="1200" dirty="0" smtClean="0">
              <a:solidFill>
                <a:schemeClr val="tx1"/>
              </a:solidFill>
              <a:effectLst/>
              <a:latin typeface="Arial" charset="0"/>
              <a:ea typeface="+mn-ea"/>
              <a:cs typeface="+mn-cs"/>
            </a:endParaRPr>
          </a:p>
          <a:p>
            <a:pPr fontAlgn="base"/>
            <a:r>
              <a:rPr lang="en-GB" sz="1200" b="0" i="0" kern="1200" dirty="0" smtClean="0">
                <a:solidFill>
                  <a:schemeClr val="tx1"/>
                </a:solidFill>
                <a:effectLst/>
                <a:latin typeface="Arial" charset="0"/>
                <a:ea typeface="+mn-ea"/>
                <a:cs typeface="+mn-cs"/>
              </a:rPr>
              <a:t> In 2002 the collection grew significantly with the gift of Sir Angus Fraser's Gypsy library.</a:t>
            </a:r>
          </a:p>
          <a:p>
            <a:pPr fontAlgn="base"/>
            <a:endParaRPr lang="en-GB" sz="1200" b="0" i="0" kern="1200" dirty="0" smtClean="0">
              <a:solidFill>
                <a:schemeClr val="tx1"/>
              </a:solidFill>
              <a:effectLst/>
              <a:latin typeface="Arial" charset="0"/>
              <a:ea typeface="+mn-ea"/>
              <a:cs typeface="+mn-cs"/>
            </a:endParaRPr>
          </a:p>
          <a:p>
            <a:pPr fontAlgn="base"/>
            <a:r>
              <a:rPr lang="en-GB" sz="1200" b="0" i="0" kern="1200" dirty="0" smtClean="0">
                <a:solidFill>
                  <a:schemeClr val="tx1"/>
                </a:solidFill>
                <a:effectLst/>
                <a:latin typeface="Arial" charset="0"/>
                <a:ea typeface="+mn-ea"/>
                <a:cs typeface="+mn-cs"/>
              </a:rPr>
              <a:t>The collection includes virtually all the classic printed works on the Gypsies, both British and European, together with many more obscure items and, for comprehensiveness, some common ones. The outstanding manuscripts include a group of autograph Borrow drafts and notes for </a:t>
            </a:r>
            <a:r>
              <a:rPr lang="en-GB" sz="1200" b="0" i="0" kern="1200" dirty="0" err="1" smtClean="0">
                <a:solidFill>
                  <a:schemeClr val="tx1"/>
                </a:solidFill>
                <a:effectLst/>
                <a:latin typeface="Arial" charset="0"/>
                <a:ea typeface="+mn-ea"/>
                <a:cs typeface="+mn-cs"/>
              </a:rPr>
              <a:t>Lavengro</a:t>
            </a:r>
            <a:r>
              <a:rPr lang="en-GB" sz="1200" b="0" i="0" kern="1200" dirty="0" smtClean="0">
                <a:solidFill>
                  <a:schemeClr val="tx1"/>
                </a:solidFill>
                <a:effectLst/>
                <a:latin typeface="Arial" charset="0"/>
                <a:ea typeface="+mn-ea"/>
                <a:cs typeface="+mn-cs"/>
              </a:rPr>
              <a:t>, Romany Rye, Romano </a:t>
            </a:r>
            <a:r>
              <a:rPr lang="en-GB" sz="1200" b="0" i="0" kern="1200" dirty="0" err="1" smtClean="0">
                <a:solidFill>
                  <a:schemeClr val="tx1"/>
                </a:solidFill>
                <a:effectLst/>
                <a:latin typeface="Arial" charset="0"/>
                <a:ea typeface="+mn-ea"/>
                <a:cs typeface="+mn-cs"/>
              </a:rPr>
              <a:t>Lavo-lil</a:t>
            </a:r>
            <a:r>
              <a:rPr lang="en-GB" sz="1200" b="0" i="0" kern="1200" dirty="0" smtClean="0">
                <a:solidFill>
                  <a:schemeClr val="tx1"/>
                </a:solidFill>
                <a:effectLst/>
                <a:latin typeface="Arial" charset="0"/>
                <a:ea typeface="+mn-ea"/>
                <a:cs typeface="+mn-cs"/>
              </a:rPr>
              <a:t> and The Bible in Spain, T.W. Thompson's notebooks recording conversations with Gypsies and folktales told by them in the early 20th century and, later, archives of the National Gypsy Council.</a:t>
            </a:r>
          </a:p>
          <a:p>
            <a:endParaRPr lang="en-GB" dirty="0"/>
          </a:p>
        </p:txBody>
      </p:sp>
      <p:sp>
        <p:nvSpPr>
          <p:cNvPr id="4" name="Slide Number Placeholder 3"/>
          <p:cNvSpPr>
            <a:spLocks noGrp="1"/>
          </p:cNvSpPr>
          <p:nvPr>
            <p:ph type="sldNum" sz="quarter" idx="10"/>
          </p:nvPr>
        </p:nvSpPr>
        <p:spPr/>
        <p:txBody>
          <a:bodyPr/>
          <a:lstStyle/>
          <a:p>
            <a:fld id="{32786516-F768-4485-8FFA-5E4D1081DB29}" type="slidenum">
              <a:rPr lang="en-US" smtClean="0"/>
              <a:pPr/>
              <a:t>10</a:t>
            </a:fld>
            <a:endParaRPr lang="en-US"/>
          </a:p>
        </p:txBody>
      </p:sp>
    </p:spTree>
    <p:extLst>
      <p:ext uri="{BB962C8B-B14F-4D97-AF65-F5344CB8AC3E}">
        <p14:creationId xmlns:p14="http://schemas.microsoft.com/office/powerpoint/2010/main" val="19145047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 Bulb">
    <p:bg>
      <p:bgPr>
        <a:solidFill>
          <a:srgbClr val="FECB00"/>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431800" y="2159000"/>
            <a:ext cx="8281988" cy="838200"/>
          </a:xfrm>
        </p:spPr>
        <p:txBody>
          <a:bodyPr/>
          <a:lstStyle>
            <a:lvl1pPr>
              <a:defRPr sz="4000" b="1"/>
            </a:lvl1pPr>
          </a:lstStyle>
          <a:p>
            <a:r>
              <a:rPr lang="en-US" smtClean="0"/>
              <a:t>Click to edit Master title style</a:t>
            </a:r>
            <a:endParaRPr lang="en-US"/>
          </a:p>
        </p:txBody>
      </p:sp>
      <p:sp>
        <p:nvSpPr>
          <p:cNvPr id="6147" name="Rectangle 3"/>
          <p:cNvSpPr>
            <a:spLocks noGrp="1" noChangeArrowheads="1"/>
          </p:cNvSpPr>
          <p:nvPr>
            <p:ph type="subTitle" idx="1"/>
          </p:nvPr>
        </p:nvSpPr>
        <p:spPr>
          <a:xfrm>
            <a:off x="431800" y="4869160"/>
            <a:ext cx="3887788" cy="900000"/>
          </a:xfrm>
        </p:spPr>
        <p:txBody>
          <a:bodyPr/>
          <a:lstStyle>
            <a:lvl1pPr marL="0" indent="0">
              <a:buNone/>
              <a:defRPr sz="2400"/>
            </a:lvl1pPr>
          </a:lstStyle>
          <a:p>
            <a:r>
              <a:rPr lang="en-US" smtClean="0"/>
              <a:t>Click to edit Master subtitle style</a:t>
            </a:r>
            <a:endParaRPr lang="en-US" dirty="0"/>
          </a:p>
        </p:txBody>
      </p:sp>
      <p:sp>
        <p:nvSpPr>
          <p:cNvPr id="6148" name="Line 4"/>
          <p:cNvSpPr>
            <a:spLocks noChangeShapeType="1"/>
          </p:cNvSpPr>
          <p:nvPr userDrawn="1"/>
        </p:nvSpPr>
        <p:spPr bwMode="auto">
          <a:xfrm>
            <a:off x="180975" y="1438275"/>
            <a:ext cx="8780463" cy="0"/>
          </a:xfrm>
          <a:prstGeom prst="line">
            <a:avLst/>
          </a:prstGeom>
          <a:noFill/>
          <a:ln w="9525">
            <a:solidFill>
              <a:schemeClr val="tx1"/>
            </a:solidFill>
            <a:round/>
            <a:headEnd/>
            <a:tailEnd/>
          </a:ln>
          <a:effectLst/>
        </p:spPr>
        <p:txBody>
          <a:bodyPr lIns="0" tIns="0" rIns="0" bIns="0"/>
          <a:lstStyle/>
          <a:p>
            <a:endParaRPr lang="en-GB"/>
          </a:p>
        </p:txBody>
      </p:sp>
      <p:pic>
        <p:nvPicPr>
          <p:cNvPr id="8" name="Picture 9" descr="UoL_logo_black RGB"/>
          <p:cNvPicPr>
            <a:picLocks noChangeAspect="1" noChangeArrowheads="1"/>
          </p:cNvPicPr>
          <p:nvPr userDrawn="1"/>
        </p:nvPicPr>
        <p:blipFill>
          <a:blip r:embed="rId2" cstate="print"/>
          <a:srcRect/>
          <a:stretch>
            <a:fillRect/>
          </a:stretch>
        </p:blipFill>
        <p:spPr bwMode="auto">
          <a:xfrm>
            <a:off x="6622132" y="606425"/>
            <a:ext cx="2160000" cy="617145"/>
          </a:xfrm>
          <a:prstGeom prst="rect">
            <a:avLst/>
          </a:prstGeom>
          <a:noFill/>
        </p:spPr>
      </p:pic>
      <p:pic>
        <p:nvPicPr>
          <p:cNvPr id="9" name="Picture 13" descr="inspired"/>
          <p:cNvPicPr>
            <a:picLocks noChangeAspect="1" noChangeArrowheads="1"/>
          </p:cNvPicPr>
          <p:nvPr userDrawn="1"/>
        </p:nvPicPr>
        <p:blipFill>
          <a:blip r:embed="rId3" cstate="print"/>
          <a:srcRect/>
          <a:stretch>
            <a:fillRect/>
          </a:stretch>
        </p:blipFill>
        <p:spPr bwMode="auto">
          <a:xfrm>
            <a:off x="425449" y="785912"/>
            <a:ext cx="3240000" cy="434863"/>
          </a:xfrm>
          <a:prstGeom prst="rect">
            <a:avLst/>
          </a:prstGeom>
          <a:noFill/>
        </p:spPr>
      </p:pic>
      <p:pic>
        <p:nvPicPr>
          <p:cNvPr id="10" name="Picture 9" descr="C:\Documents and Settings\acdpsy1\Desktop\bulb.png"/>
          <p:cNvPicPr>
            <a:picLocks noChangeAspect="1" noChangeArrowheads="1"/>
          </p:cNvPicPr>
          <p:nvPr userDrawn="1"/>
        </p:nvPicPr>
        <p:blipFill>
          <a:blip r:embed="rId4" cstate="print"/>
          <a:srcRect/>
          <a:stretch>
            <a:fillRect/>
          </a:stretch>
        </p:blipFill>
        <p:spPr bwMode="auto">
          <a:xfrm>
            <a:off x="5400000" y="3420000"/>
            <a:ext cx="2656387" cy="2808000"/>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 Starburst">
    <p:bg>
      <p:bgPr>
        <a:solidFill>
          <a:srgbClr val="FECB00"/>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431800" y="2159000"/>
            <a:ext cx="8281988" cy="838200"/>
          </a:xfrm>
        </p:spPr>
        <p:txBody>
          <a:bodyPr/>
          <a:lstStyle>
            <a:lvl1pPr>
              <a:defRPr sz="4000" b="1"/>
            </a:lvl1pPr>
          </a:lstStyle>
          <a:p>
            <a:r>
              <a:rPr lang="en-US" smtClean="0"/>
              <a:t>Click to edit Master title style</a:t>
            </a:r>
            <a:endParaRPr lang="en-US"/>
          </a:p>
        </p:txBody>
      </p:sp>
      <p:sp>
        <p:nvSpPr>
          <p:cNvPr id="6147" name="Rectangle 3"/>
          <p:cNvSpPr>
            <a:spLocks noGrp="1" noChangeArrowheads="1"/>
          </p:cNvSpPr>
          <p:nvPr>
            <p:ph type="subTitle" idx="1"/>
          </p:nvPr>
        </p:nvSpPr>
        <p:spPr>
          <a:xfrm>
            <a:off x="431800" y="4869160"/>
            <a:ext cx="3887788" cy="900000"/>
          </a:xfrm>
        </p:spPr>
        <p:txBody>
          <a:bodyPr/>
          <a:lstStyle>
            <a:lvl1pPr marL="0" indent="0">
              <a:buNone/>
              <a:defRPr sz="2400"/>
            </a:lvl1pPr>
          </a:lstStyle>
          <a:p>
            <a:r>
              <a:rPr lang="en-US" smtClean="0"/>
              <a:t>Click to edit Master subtitle style</a:t>
            </a:r>
            <a:endParaRPr lang="en-US" dirty="0"/>
          </a:p>
        </p:txBody>
      </p:sp>
      <p:sp>
        <p:nvSpPr>
          <p:cNvPr id="6148" name="Line 4"/>
          <p:cNvSpPr>
            <a:spLocks noChangeShapeType="1"/>
          </p:cNvSpPr>
          <p:nvPr userDrawn="1"/>
        </p:nvSpPr>
        <p:spPr bwMode="auto">
          <a:xfrm>
            <a:off x="180975" y="1438275"/>
            <a:ext cx="8780463" cy="0"/>
          </a:xfrm>
          <a:prstGeom prst="line">
            <a:avLst/>
          </a:prstGeom>
          <a:noFill/>
          <a:ln w="9525">
            <a:solidFill>
              <a:schemeClr val="tx1"/>
            </a:solidFill>
            <a:round/>
            <a:headEnd/>
            <a:tailEnd/>
          </a:ln>
          <a:effectLst/>
        </p:spPr>
        <p:txBody>
          <a:bodyPr lIns="0" tIns="0" rIns="0" bIns="0"/>
          <a:lstStyle/>
          <a:p>
            <a:endParaRPr lang="en-GB"/>
          </a:p>
        </p:txBody>
      </p:sp>
      <p:pic>
        <p:nvPicPr>
          <p:cNvPr id="8" name="Picture 9" descr="UoL_logo_black RGB"/>
          <p:cNvPicPr>
            <a:picLocks noChangeAspect="1" noChangeArrowheads="1"/>
          </p:cNvPicPr>
          <p:nvPr userDrawn="1"/>
        </p:nvPicPr>
        <p:blipFill>
          <a:blip r:embed="rId2" cstate="print"/>
          <a:srcRect/>
          <a:stretch>
            <a:fillRect/>
          </a:stretch>
        </p:blipFill>
        <p:spPr bwMode="auto">
          <a:xfrm>
            <a:off x="6622132" y="606425"/>
            <a:ext cx="2160000" cy="617145"/>
          </a:xfrm>
          <a:prstGeom prst="rect">
            <a:avLst/>
          </a:prstGeom>
          <a:noFill/>
        </p:spPr>
      </p:pic>
      <p:pic>
        <p:nvPicPr>
          <p:cNvPr id="9" name="Picture 13" descr="inspired"/>
          <p:cNvPicPr>
            <a:picLocks noChangeAspect="1" noChangeArrowheads="1"/>
          </p:cNvPicPr>
          <p:nvPr userDrawn="1"/>
        </p:nvPicPr>
        <p:blipFill>
          <a:blip r:embed="rId3" cstate="print"/>
          <a:srcRect/>
          <a:stretch>
            <a:fillRect/>
          </a:stretch>
        </p:blipFill>
        <p:spPr bwMode="auto">
          <a:xfrm>
            <a:off x="425449" y="785912"/>
            <a:ext cx="3240000" cy="434863"/>
          </a:xfrm>
          <a:prstGeom prst="rect">
            <a:avLst/>
          </a:prstGeom>
          <a:noFill/>
        </p:spPr>
      </p:pic>
      <p:pic>
        <p:nvPicPr>
          <p:cNvPr id="11" name="Picture 5" descr="C:\Documents and Settings\acdpsy1\Desktop\star.png"/>
          <p:cNvPicPr>
            <a:picLocks noChangeAspect="1" noChangeArrowheads="1"/>
          </p:cNvPicPr>
          <p:nvPr userDrawn="1"/>
        </p:nvPicPr>
        <p:blipFill>
          <a:blip r:embed="rId4" cstate="print"/>
          <a:srcRect/>
          <a:stretch>
            <a:fillRect/>
          </a:stretch>
        </p:blipFill>
        <p:spPr bwMode="auto">
          <a:xfrm>
            <a:off x="5400000" y="3420000"/>
            <a:ext cx="2808000" cy="2808000"/>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 Mosaic">
    <p:bg>
      <p:bgPr>
        <a:solidFill>
          <a:srgbClr val="FECB00"/>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431800" y="2159000"/>
            <a:ext cx="8281988" cy="838200"/>
          </a:xfrm>
        </p:spPr>
        <p:txBody>
          <a:bodyPr/>
          <a:lstStyle>
            <a:lvl1pPr>
              <a:defRPr sz="4000" b="1"/>
            </a:lvl1pPr>
          </a:lstStyle>
          <a:p>
            <a:r>
              <a:rPr lang="en-US" smtClean="0"/>
              <a:t>Click to edit Master title style</a:t>
            </a:r>
            <a:endParaRPr lang="en-US"/>
          </a:p>
        </p:txBody>
      </p:sp>
      <p:sp>
        <p:nvSpPr>
          <p:cNvPr id="6147" name="Rectangle 3"/>
          <p:cNvSpPr>
            <a:spLocks noGrp="1" noChangeArrowheads="1"/>
          </p:cNvSpPr>
          <p:nvPr>
            <p:ph type="subTitle" idx="1"/>
          </p:nvPr>
        </p:nvSpPr>
        <p:spPr>
          <a:xfrm>
            <a:off x="431800" y="4869160"/>
            <a:ext cx="3887788" cy="900000"/>
          </a:xfrm>
        </p:spPr>
        <p:txBody>
          <a:bodyPr/>
          <a:lstStyle>
            <a:lvl1pPr marL="0" indent="0">
              <a:buNone/>
              <a:defRPr sz="2400"/>
            </a:lvl1pPr>
          </a:lstStyle>
          <a:p>
            <a:r>
              <a:rPr lang="en-US" smtClean="0"/>
              <a:t>Click to edit Master subtitle style</a:t>
            </a:r>
            <a:endParaRPr lang="en-US" dirty="0"/>
          </a:p>
        </p:txBody>
      </p:sp>
      <p:sp>
        <p:nvSpPr>
          <p:cNvPr id="6148" name="Line 4"/>
          <p:cNvSpPr>
            <a:spLocks noChangeShapeType="1"/>
          </p:cNvSpPr>
          <p:nvPr userDrawn="1"/>
        </p:nvSpPr>
        <p:spPr bwMode="auto">
          <a:xfrm>
            <a:off x="180975" y="1438275"/>
            <a:ext cx="8780463" cy="0"/>
          </a:xfrm>
          <a:prstGeom prst="line">
            <a:avLst/>
          </a:prstGeom>
          <a:noFill/>
          <a:ln w="9525">
            <a:solidFill>
              <a:schemeClr val="tx1"/>
            </a:solidFill>
            <a:round/>
            <a:headEnd/>
            <a:tailEnd/>
          </a:ln>
          <a:effectLst/>
        </p:spPr>
        <p:txBody>
          <a:bodyPr lIns="0" tIns="0" rIns="0" bIns="0"/>
          <a:lstStyle/>
          <a:p>
            <a:endParaRPr lang="en-GB"/>
          </a:p>
        </p:txBody>
      </p:sp>
      <p:pic>
        <p:nvPicPr>
          <p:cNvPr id="8" name="Picture 9" descr="UoL_logo_black RGB"/>
          <p:cNvPicPr>
            <a:picLocks noChangeAspect="1" noChangeArrowheads="1"/>
          </p:cNvPicPr>
          <p:nvPr userDrawn="1"/>
        </p:nvPicPr>
        <p:blipFill>
          <a:blip r:embed="rId2" cstate="print"/>
          <a:srcRect/>
          <a:stretch>
            <a:fillRect/>
          </a:stretch>
        </p:blipFill>
        <p:spPr bwMode="auto">
          <a:xfrm>
            <a:off x="6622132" y="606425"/>
            <a:ext cx="2160000" cy="617145"/>
          </a:xfrm>
          <a:prstGeom prst="rect">
            <a:avLst/>
          </a:prstGeom>
          <a:noFill/>
        </p:spPr>
      </p:pic>
      <p:pic>
        <p:nvPicPr>
          <p:cNvPr id="9" name="Picture 13" descr="inspired"/>
          <p:cNvPicPr>
            <a:picLocks noChangeAspect="1" noChangeArrowheads="1"/>
          </p:cNvPicPr>
          <p:nvPr userDrawn="1"/>
        </p:nvPicPr>
        <p:blipFill>
          <a:blip r:embed="rId3" cstate="print"/>
          <a:srcRect/>
          <a:stretch>
            <a:fillRect/>
          </a:stretch>
        </p:blipFill>
        <p:spPr bwMode="auto">
          <a:xfrm>
            <a:off x="425449" y="785912"/>
            <a:ext cx="3240000" cy="434863"/>
          </a:xfrm>
          <a:prstGeom prst="rect">
            <a:avLst/>
          </a:prstGeom>
          <a:noFill/>
        </p:spPr>
      </p:pic>
      <p:pic>
        <p:nvPicPr>
          <p:cNvPr id="10" name="Picture 7" descr="C:\Documents and Settings\acdpsy1\Desktop\special.png"/>
          <p:cNvPicPr>
            <a:picLocks noChangeAspect="1" noChangeArrowheads="1"/>
          </p:cNvPicPr>
          <p:nvPr userDrawn="1"/>
        </p:nvPicPr>
        <p:blipFill>
          <a:blip r:embed="rId4" cstate="print"/>
          <a:srcRect/>
          <a:stretch>
            <a:fillRect/>
          </a:stretch>
        </p:blipFill>
        <p:spPr bwMode="auto">
          <a:xfrm>
            <a:off x="5400000" y="3420000"/>
            <a:ext cx="2808312" cy="2808312"/>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0"/>
            <a:ext cx="9144000" cy="1439863"/>
          </a:xfrm>
          <a:prstGeom prst="rect">
            <a:avLst/>
          </a:prstGeom>
          <a:solidFill>
            <a:srgbClr val="FECB00"/>
          </a:solidFill>
          <a:ln w="9525">
            <a:noFill/>
            <a:miter lim="800000"/>
            <a:headEnd/>
            <a:tailEnd/>
          </a:ln>
          <a:effectLst/>
        </p:spPr>
        <p:txBody>
          <a:bodyPr wrap="none" anchor="ctr"/>
          <a:lstStyle/>
          <a:p>
            <a:endParaRPr lang="en-GB"/>
          </a:p>
        </p:txBody>
      </p:sp>
      <p:sp>
        <p:nvSpPr>
          <p:cNvPr id="5123" name="Rectangle 3"/>
          <p:cNvSpPr>
            <a:spLocks noGrp="1" noChangeArrowheads="1"/>
          </p:cNvSpPr>
          <p:nvPr>
            <p:ph type="title"/>
          </p:nvPr>
        </p:nvSpPr>
        <p:spPr bwMode="auto">
          <a:xfrm>
            <a:off x="431800" y="1978025"/>
            <a:ext cx="8277225" cy="5762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smtClean="0"/>
          </a:p>
        </p:txBody>
      </p:sp>
      <p:sp>
        <p:nvSpPr>
          <p:cNvPr id="5124" name="Rectangle 4"/>
          <p:cNvSpPr>
            <a:spLocks noGrp="1" noChangeArrowheads="1"/>
          </p:cNvSpPr>
          <p:nvPr>
            <p:ph type="body" idx="1"/>
          </p:nvPr>
        </p:nvSpPr>
        <p:spPr bwMode="auto">
          <a:xfrm>
            <a:off x="431800" y="2698750"/>
            <a:ext cx="8277225" cy="368257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7" name="Picture 9" descr="UoL_logo_black RGB"/>
          <p:cNvPicPr>
            <a:picLocks noChangeAspect="1" noChangeArrowheads="1"/>
          </p:cNvPicPr>
          <p:nvPr/>
        </p:nvPicPr>
        <p:blipFill>
          <a:blip r:embed="rId6" cstate="print"/>
          <a:srcRect/>
          <a:stretch>
            <a:fillRect/>
          </a:stretch>
        </p:blipFill>
        <p:spPr bwMode="auto">
          <a:xfrm>
            <a:off x="6622132" y="606425"/>
            <a:ext cx="2160000" cy="617145"/>
          </a:xfrm>
          <a:prstGeom prst="rect">
            <a:avLst/>
          </a:prstGeom>
          <a:noFill/>
        </p:spPr>
      </p:pic>
      <p:pic>
        <p:nvPicPr>
          <p:cNvPr id="8" name="Picture 13" descr="inspired"/>
          <p:cNvPicPr>
            <a:picLocks noChangeAspect="1" noChangeArrowheads="1"/>
          </p:cNvPicPr>
          <p:nvPr/>
        </p:nvPicPr>
        <p:blipFill>
          <a:blip r:embed="rId7" cstate="print"/>
          <a:srcRect/>
          <a:stretch>
            <a:fillRect/>
          </a:stretch>
        </p:blipFill>
        <p:spPr bwMode="auto">
          <a:xfrm>
            <a:off x="425449" y="785912"/>
            <a:ext cx="3240000" cy="434863"/>
          </a:xfrm>
          <a:prstGeom prst="rect">
            <a:avLst/>
          </a:prstGeom>
          <a:noFill/>
        </p:spPr>
      </p:pic>
    </p:spTree>
  </p:cSld>
  <p:clrMap bg1="lt1" tx1="dk1" bg2="lt2" tx2="dk2" accent1="accent1" accent2="accent2" accent3="accent3" accent4="accent4" accent5="accent5" accent6="accent6" hlink="hlink" folHlink="folHlink"/>
  <p:sldLayoutIdLst>
    <p:sldLayoutId id="2147483651" r:id="rId1"/>
    <p:sldLayoutId id="2147483663" r:id="rId2"/>
    <p:sldLayoutId id="2147483664" r:id="rId3"/>
    <p:sldLayoutId id="2147483662" r:id="rId4"/>
  </p:sldLayoutIdLst>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Arial" charset="0"/>
        </a:defRPr>
      </a:lvl2pPr>
      <a:lvl3pPr algn="l" rtl="0" eaLnBrk="1" fontAlgn="base" hangingPunct="1">
        <a:spcBef>
          <a:spcPct val="0"/>
        </a:spcBef>
        <a:spcAft>
          <a:spcPct val="0"/>
        </a:spcAft>
        <a:defRPr sz="3200">
          <a:solidFill>
            <a:schemeClr val="tx2"/>
          </a:solidFill>
          <a:latin typeface="Arial" charset="0"/>
        </a:defRPr>
      </a:lvl3pPr>
      <a:lvl4pPr algn="l" rtl="0" eaLnBrk="1" fontAlgn="base" hangingPunct="1">
        <a:spcBef>
          <a:spcPct val="0"/>
        </a:spcBef>
        <a:spcAft>
          <a:spcPct val="0"/>
        </a:spcAft>
        <a:defRPr sz="3200">
          <a:solidFill>
            <a:schemeClr val="tx2"/>
          </a:solidFill>
          <a:latin typeface="Arial" charset="0"/>
        </a:defRPr>
      </a:lvl4pPr>
      <a:lvl5pPr algn="l" rtl="0" eaLnBrk="1" fontAlgn="base" hangingPunct="1">
        <a:spcBef>
          <a:spcPct val="0"/>
        </a:spcBef>
        <a:spcAft>
          <a:spcPct val="0"/>
        </a:spcAft>
        <a:defRPr sz="3200">
          <a:solidFill>
            <a:schemeClr val="tx2"/>
          </a:solidFill>
          <a:latin typeface="Arial" charset="0"/>
        </a:defRPr>
      </a:lvl5pPr>
      <a:lvl6pPr marL="457200" algn="l" rtl="0" eaLnBrk="1" fontAlgn="base" hangingPunct="1">
        <a:spcBef>
          <a:spcPct val="0"/>
        </a:spcBef>
        <a:spcAft>
          <a:spcPct val="0"/>
        </a:spcAft>
        <a:defRPr sz="3200">
          <a:solidFill>
            <a:schemeClr val="tx2"/>
          </a:solidFill>
          <a:latin typeface="Arial" charset="0"/>
        </a:defRPr>
      </a:lvl6pPr>
      <a:lvl7pPr marL="914400" algn="l" rtl="0" eaLnBrk="1" fontAlgn="base" hangingPunct="1">
        <a:spcBef>
          <a:spcPct val="0"/>
        </a:spcBef>
        <a:spcAft>
          <a:spcPct val="0"/>
        </a:spcAft>
        <a:defRPr sz="3200">
          <a:solidFill>
            <a:schemeClr val="tx2"/>
          </a:solidFill>
          <a:latin typeface="Arial" charset="0"/>
        </a:defRPr>
      </a:lvl7pPr>
      <a:lvl8pPr marL="1371600" algn="l" rtl="0" eaLnBrk="1" fontAlgn="base" hangingPunct="1">
        <a:spcBef>
          <a:spcPct val="0"/>
        </a:spcBef>
        <a:spcAft>
          <a:spcPct val="0"/>
        </a:spcAft>
        <a:defRPr sz="3200">
          <a:solidFill>
            <a:schemeClr val="tx2"/>
          </a:solidFill>
          <a:latin typeface="Arial" charset="0"/>
        </a:defRPr>
      </a:lvl8pPr>
      <a:lvl9pPr marL="1828800" algn="l" rtl="0" eaLnBrk="1" fontAlgn="base" hangingPunct="1">
        <a:spcBef>
          <a:spcPct val="0"/>
        </a:spcBef>
        <a:spcAft>
          <a:spcPct val="0"/>
        </a:spcAft>
        <a:defRPr sz="3200">
          <a:solidFill>
            <a:schemeClr val="tx2"/>
          </a:solidFill>
          <a:latin typeface="Arial" charset="0"/>
        </a:defRPr>
      </a:lvl9pPr>
    </p:titleStyle>
    <p:bodyStyle>
      <a:lvl1pPr marL="177800" indent="-177800" algn="l" rtl="0" eaLnBrk="1" fontAlgn="base" hangingPunct="1">
        <a:spcBef>
          <a:spcPct val="20000"/>
        </a:spcBef>
        <a:spcAft>
          <a:spcPct val="0"/>
        </a:spcAft>
        <a:buFont typeface="Arial" pitchFamily="34" charset="0"/>
        <a:buChar char="•"/>
        <a:defRPr sz="2400">
          <a:solidFill>
            <a:schemeClr val="tx1"/>
          </a:solidFill>
          <a:latin typeface="+mn-lt"/>
          <a:ea typeface="+mn-ea"/>
          <a:cs typeface="+mn-cs"/>
        </a:defRPr>
      </a:lvl1pPr>
      <a:lvl2pPr marL="531813" indent="-173038" algn="l" rtl="0" eaLnBrk="1" fontAlgn="base" hangingPunct="1">
        <a:spcBef>
          <a:spcPct val="20000"/>
        </a:spcBef>
        <a:spcAft>
          <a:spcPct val="0"/>
        </a:spcAft>
        <a:buFont typeface="Arial" pitchFamily="34" charset="0"/>
        <a:buChar char="–"/>
        <a:defRPr sz="2000">
          <a:solidFill>
            <a:schemeClr val="tx1"/>
          </a:solidFill>
          <a:latin typeface="+mn-lt"/>
        </a:defRPr>
      </a:lvl2pPr>
      <a:lvl3pPr marL="890588" indent="-173038" algn="l" rtl="0" eaLnBrk="1" fontAlgn="base" hangingPunct="1">
        <a:spcBef>
          <a:spcPct val="20000"/>
        </a:spcBef>
        <a:spcAft>
          <a:spcPct val="0"/>
        </a:spcAft>
        <a:buFont typeface="Arial" pitchFamily="34" charset="0"/>
        <a:buChar char="•"/>
        <a:defRPr>
          <a:solidFill>
            <a:schemeClr val="tx1"/>
          </a:solidFill>
          <a:latin typeface="+mn-lt"/>
        </a:defRPr>
      </a:lvl3pPr>
      <a:lvl4pPr marL="1249363" indent="-173038" algn="l" rtl="0" eaLnBrk="1" fontAlgn="base" hangingPunct="1">
        <a:spcBef>
          <a:spcPct val="20000"/>
        </a:spcBef>
        <a:spcAft>
          <a:spcPct val="0"/>
        </a:spcAft>
        <a:defRPr>
          <a:solidFill>
            <a:schemeClr val="tx1"/>
          </a:solidFill>
          <a:latin typeface="+mn-lt"/>
        </a:defRPr>
      </a:lvl4pPr>
      <a:lvl5pPr marL="1608138" indent="-173038" algn="l" rtl="0" eaLnBrk="1" fontAlgn="base" hangingPunct="1">
        <a:spcBef>
          <a:spcPct val="20000"/>
        </a:spcBef>
        <a:spcAft>
          <a:spcPct val="0"/>
        </a:spcAft>
        <a:defRPr>
          <a:solidFill>
            <a:schemeClr val="tx1"/>
          </a:solidFill>
          <a:latin typeface="+mn-lt"/>
        </a:defRPr>
      </a:lvl5pPr>
      <a:lvl6pPr marL="2065338" indent="-173038" algn="l" rtl="0" eaLnBrk="1" fontAlgn="base" hangingPunct="1">
        <a:spcBef>
          <a:spcPct val="20000"/>
        </a:spcBef>
        <a:spcAft>
          <a:spcPct val="0"/>
        </a:spcAft>
        <a:defRPr>
          <a:solidFill>
            <a:schemeClr val="tx1"/>
          </a:solidFill>
          <a:latin typeface="+mn-lt"/>
        </a:defRPr>
      </a:lvl6pPr>
      <a:lvl7pPr marL="2522538" indent="-173038" algn="l" rtl="0" eaLnBrk="1" fontAlgn="base" hangingPunct="1">
        <a:spcBef>
          <a:spcPct val="20000"/>
        </a:spcBef>
        <a:spcAft>
          <a:spcPct val="0"/>
        </a:spcAft>
        <a:defRPr>
          <a:solidFill>
            <a:schemeClr val="tx1"/>
          </a:solidFill>
          <a:latin typeface="+mn-lt"/>
        </a:defRPr>
      </a:lvl7pPr>
      <a:lvl8pPr marL="2979738" indent="-173038" algn="l" rtl="0" eaLnBrk="1" fontAlgn="base" hangingPunct="1">
        <a:spcBef>
          <a:spcPct val="20000"/>
        </a:spcBef>
        <a:spcAft>
          <a:spcPct val="0"/>
        </a:spcAft>
        <a:defRPr>
          <a:solidFill>
            <a:schemeClr val="tx1"/>
          </a:solidFill>
          <a:latin typeface="+mn-lt"/>
        </a:defRPr>
      </a:lvl8pPr>
      <a:lvl9pPr marL="3436938" indent="-173038" algn="l" rtl="0" eaLnBrk="1" fontAlgn="base" hangingPunct="1">
        <a:spcBef>
          <a:spcPct val="20000"/>
        </a:spcBef>
        <a:spcAft>
          <a:spcPct val="0"/>
        </a:spcAft>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library.leeds.ac.uk/special-collections"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31800" y="1654696"/>
            <a:ext cx="8281988" cy="838200"/>
          </a:xfrm>
        </p:spPr>
        <p:txBody>
          <a:bodyPr/>
          <a:lstStyle/>
          <a:p>
            <a:r>
              <a:rPr lang="en-GB" sz="6000" dirty="0" smtClean="0">
                <a:solidFill>
                  <a:schemeClr val="tx1"/>
                </a:solidFill>
                <a:latin typeface="Calibri" pitchFamily="34" charset="0"/>
              </a:rPr>
              <a:t>Special Collections </a:t>
            </a:r>
            <a:r>
              <a:rPr lang="en-GB" sz="5500" b="0" dirty="0" smtClean="0">
                <a:solidFill>
                  <a:schemeClr val="tx1"/>
                </a:solidFill>
                <a:latin typeface="Calibri" pitchFamily="34" charset="0"/>
              </a:rPr>
              <a:t>Introduction</a:t>
            </a:r>
            <a:endParaRPr lang="en-GB" sz="5500" b="0" dirty="0">
              <a:solidFill>
                <a:schemeClr val="tx1"/>
              </a:solidFill>
              <a:latin typeface="Calibri" pitchFamily="34" charset="0"/>
            </a:endParaRPr>
          </a:p>
        </p:txBody>
      </p:sp>
      <p:sp>
        <p:nvSpPr>
          <p:cNvPr id="2" name="Subtitle 1"/>
          <p:cNvSpPr>
            <a:spLocks noGrp="1"/>
          </p:cNvSpPr>
          <p:nvPr>
            <p:ph type="subTitle" idx="1"/>
          </p:nvPr>
        </p:nvSpPr>
        <p:spPr/>
        <p:txBody>
          <a:bodyPr/>
          <a:lstStyle/>
          <a:p>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628800"/>
            <a:ext cx="5148312" cy="1234951"/>
          </a:xfrm>
        </p:spPr>
        <p:txBody>
          <a:bodyPr/>
          <a:lstStyle/>
          <a:p>
            <a:r>
              <a:rPr lang="en-GB" sz="3200" b="1" dirty="0" smtClean="0"/>
              <a:t>Designated</a:t>
            </a:r>
            <a:r>
              <a:rPr lang="en-GB" sz="3200" dirty="0" smtClean="0"/>
              <a:t> </a:t>
            </a:r>
            <a:br>
              <a:rPr lang="en-GB" sz="3200" dirty="0" smtClean="0"/>
            </a:br>
            <a:r>
              <a:rPr lang="en-GB" sz="3200" dirty="0" smtClean="0"/>
              <a:t>Romany Collection </a:t>
            </a:r>
            <a:endParaRPr lang="en-GB" sz="3200" dirty="0"/>
          </a:p>
        </p:txBody>
      </p:sp>
      <p:sp>
        <p:nvSpPr>
          <p:cNvPr id="3" name="Content Placeholder 2"/>
          <p:cNvSpPr>
            <a:spLocks noGrp="1"/>
          </p:cNvSpPr>
          <p:nvPr>
            <p:ph idx="1"/>
          </p:nvPr>
        </p:nvSpPr>
        <p:spPr>
          <a:xfrm>
            <a:off x="431800" y="2698750"/>
            <a:ext cx="4932287" cy="3826594"/>
          </a:xfrm>
        </p:spPr>
        <p:txBody>
          <a:bodyPr/>
          <a:lstStyle/>
          <a:p>
            <a:pPr marL="0" indent="0">
              <a:buNone/>
            </a:pPr>
            <a:endParaRPr lang="en-GB" sz="1200" dirty="0" smtClean="0"/>
          </a:p>
          <a:p>
            <a:pPr marL="0" indent="0">
              <a:buNone/>
            </a:pPr>
            <a:r>
              <a:rPr lang="en-GB" sz="3000" dirty="0" smtClean="0"/>
              <a:t>Substantial library and archive devoted </a:t>
            </a:r>
            <a:r>
              <a:rPr lang="en-GB" sz="3000" dirty="0"/>
              <a:t>to the history of Gypsies and related traveller groups.</a:t>
            </a:r>
          </a:p>
          <a:p>
            <a:endParaRPr lang="en-GB" sz="3000" dirty="0"/>
          </a:p>
        </p:txBody>
      </p:sp>
      <p:pic>
        <p:nvPicPr>
          <p:cNvPr id="3074" name="Picture 2" descr="N:\Academic-Services\Library-Services\Archive3\SpecialCollections\IMAGES\Town Hall carousel\BC_Romany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1629360"/>
            <a:ext cx="3337836" cy="50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254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556792"/>
            <a:ext cx="8277225" cy="576263"/>
          </a:xfrm>
        </p:spPr>
        <p:txBody>
          <a:bodyPr/>
          <a:lstStyle/>
          <a:p>
            <a:r>
              <a:rPr lang="en-GB" sz="3400" b="1" dirty="0" smtClean="0"/>
              <a:t>What else have we got?</a:t>
            </a:r>
            <a:endParaRPr lang="en-GB" sz="3400" b="1" dirty="0"/>
          </a:p>
        </p:txBody>
      </p:sp>
      <p:sp>
        <p:nvSpPr>
          <p:cNvPr id="4" name="Rectangle 3"/>
          <p:cNvSpPr/>
          <p:nvPr/>
        </p:nvSpPr>
        <p:spPr>
          <a:xfrm>
            <a:off x="-1" y="2143128"/>
            <a:ext cx="9117707" cy="4958280"/>
          </a:xfrm>
          <a:prstGeom prst="rect">
            <a:avLst/>
          </a:prstGeom>
        </p:spPr>
        <p:txBody>
          <a:bodyPr wrap="square">
            <a:spAutoFit/>
          </a:bodyPr>
          <a:lstStyle/>
          <a:p>
            <a:pPr algn="ctr"/>
            <a:r>
              <a:rPr lang="en-GB" sz="3000" dirty="0" smtClean="0">
                <a:latin typeface="Arial" panose="020B0604020202020204" pitchFamily="34" charset="0"/>
                <a:cs typeface="Arial" panose="020B0604020202020204" pitchFamily="34" charset="0"/>
              </a:rPr>
              <a:t>Business  </a:t>
            </a:r>
            <a:r>
              <a:rPr lang="en-GB" sz="3000" dirty="0" smtClean="0">
                <a:latin typeface="Arial" panose="020B0604020202020204" pitchFamily="34" charset="0"/>
                <a:cs typeface="Arial" panose="020B0604020202020204" pitchFamily="34" charset="0"/>
                <a:sym typeface="Wingdings"/>
              </a:rPr>
              <a:t></a:t>
            </a:r>
            <a:r>
              <a:rPr lang="en-GB" sz="3000" dirty="0" smtClean="0">
                <a:latin typeface="Arial" panose="020B0604020202020204" pitchFamily="34" charset="0"/>
                <a:cs typeface="Arial" panose="020B0604020202020204" pitchFamily="34" charset="0"/>
              </a:rPr>
              <a:t> Geography </a:t>
            </a:r>
            <a:r>
              <a:rPr lang="en-GB" sz="3000" dirty="0">
                <a:latin typeface="Arial" panose="020B0604020202020204" pitchFamily="34" charset="0"/>
                <a:cs typeface="Arial" panose="020B0604020202020204" pitchFamily="34" charset="0"/>
              </a:rPr>
              <a:t>and </a:t>
            </a:r>
            <a:r>
              <a:rPr lang="en-GB" sz="3000" dirty="0" smtClean="0">
                <a:latin typeface="Arial" panose="020B0604020202020204" pitchFamily="34" charset="0"/>
                <a:cs typeface="Arial" panose="020B0604020202020204" pitchFamily="34" charset="0"/>
              </a:rPr>
              <a:t>travel </a:t>
            </a:r>
            <a:r>
              <a:rPr lang="en-GB" sz="3000" dirty="0" smtClean="0">
                <a:latin typeface="Arial" panose="020B0604020202020204" pitchFamily="34" charset="0"/>
                <a:cs typeface="Arial" panose="020B0604020202020204" pitchFamily="34" charset="0"/>
                <a:sym typeface="Wingdings"/>
              </a:rPr>
              <a:t> </a:t>
            </a:r>
            <a:r>
              <a:rPr lang="en-GB" sz="3000" dirty="0" smtClean="0">
                <a:latin typeface="Arial" panose="020B0604020202020204" pitchFamily="34" charset="0"/>
                <a:cs typeface="Arial" panose="020B0604020202020204" pitchFamily="34" charset="0"/>
              </a:rPr>
              <a:t>Science </a:t>
            </a:r>
            <a:r>
              <a:rPr lang="en-GB" sz="3000" dirty="0">
                <a:latin typeface="Arial" panose="020B0604020202020204" pitchFamily="34" charset="0"/>
                <a:cs typeface="Arial" panose="020B0604020202020204" pitchFamily="34" charset="0"/>
              </a:rPr>
              <a:t>and </a:t>
            </a:r>
            <a:r>
              <a:rPr lang="en-GB" sz="3000" dirty="0" smtClean="0">
                <a:latin typeface="Arial" panose="020B0604020202020204" pitchFamily="34" charset="0"/>
                <a:cs typeface="Arial" panose="020B0604020202020204" pitchFamily="34" charset="0"/>
              </a:rPr>
              <a:t>medicine </a:t>
            </a:r>
            <a:r>
              <a:rPr lang="en-GB" sz="3000" dirty="0" smtClean="0">
                <a:latin typeface="Arial" panose="020B0604020202020204" pitchFamily="34" charset="0"/>
                <a:cs typeface="Arial" panose="020B0604020202020204" pitchFamily="34" charset="0"/>
                <a:sym typeface="Wingdings"/>
              </a:rPr>
              <a:t> </a:t>
            </a:r>
            <a:r>
              <a:rPr lang="en-GB" sz="3000" dirty="0" smtClean="0">
                <a:latin typeface="Arial" panose="020B0604020202020204" pitchFamily="34" charset="0"/>
                <a:cs typeface="Arial" panose="020B0604020202020204" pitchFamily="34" charset="0"/>
              </a:rPr>
              <a:t>Education </a:t>
            </a:r>
            <a:r>
              <a:rPr lang="en-GB" sz="3000" dirty="0" smtClean="0">
                <a:latin typeface="Arial" panose="020B0604020202020204" pitchFamily="34" charset="0"/>
                <a:cs typeface="Arial" panose="020B0604020202020204" pitchFamily="34" charset="0"/>
                <a:sym typeface="Wingdings"/>
              </a:rPr>
              <a:t> </a:t>
            </a:r>
            <a:r>
              <a:rPr lang="en-GB" sz="3000" dirty="0" smtClean="0">
                <a:latin typeface="Arial" panose="020B0604020202020204" pitchFamily="34" charset="0"/>
                <a:cs typeface="Arial" panose="020B0604020202020204" pitchFamily="34" charset="0"/>
              </a:rPr>
              <a:t>Music </a:t>
            </a:r>
            <a:r>
              <a:rPr lang="en-GB" sz="3000" dirty="0" smtClean="0">
                <a:latin typeface="Arial" panose="020B0604020202020204" pitchFamily="34" charset="0"/>
                <a:cs typeface="Arial" panose="020B0604020202020204" pitchFamily="34" charset="0"/>
                <a:sym typeface="Wingdings"/>
              </a:rPr>
              <a:t> </a:t>
            </a:r>
            <a:r>
              <a:rPr lang="en-GB" sz="3000" dirty="0" smtClean="0">
                <a:latin typeface="Arial" panose="020B0604020202020204" pitchFamily="34" charset="0"/>
                <a:cs typeface="Arial" panose="020B0604020202020204" pitchFamily="34" charset="0"/>
              </a:rPr>
              <a:t>Theatre &amp; performance </a:t>
            </a:r>
            <a:r>
              <a:rPr lang="en-GB" sz="3000" dirty="0" smtClean="0">
                <a:latin typeface="Arial" panose="020B0604020202020204" pitchFamily="34" charset="0"/>
                <a:cs typeface="Arial" panose="020B0604020202020204" pitchFamily="34" charset="0"/>
                <a:sym typeface="Wingdings"/>
              </a:rPr>
              <a:t> </a:t>
            </a:r>
            <a:r>
              <a:rPr lang="en-GB" sz="3000" dirty="0" smtClean="0">
                <a:latin typeface="Arial" panose="020B0604020202020204" pitchFamily="34" charset="0"/>
                <a:cs typeface="Arial" panose="020B0604020202020204" pitchFamily="34" charset="0"/>
              </a:rPr>
              <a:t>Politics &amp; </a:t>
            </a:r>
            <a:r>
              <a:rPr lang="en-GB" sz="3000" dirty="0">
                <a:latin typeface="Arial" panose="020B0604020202020204" pitchFamily="34" charset="0"/>
                <a:cs typeface="Arial" panose="020B0604020202020204" pitchFamily="34" charset="0"/>
              </a:rPr>
              <a:t>social </a:t>
            </a:r>
            <a:r>
              <a:rPr lang="en-GB" sz="3000" dirty="0" smtClean="0">
                <a:latin typeface="Arial" panose="020B0604020202020204" pitchFamily="34" charset="0"/>
                <a:cs typeface="Arial" panose="020B0604020202020204" pitchFamily="34" charset="0"/>
              </a:rPr>
              <a:t>history </a:t>
            </a:r>
            <a:r>
              <a:rPr lang="en-GB" sz="3000" dirty="0" smtClean="0">
                <a:latin typeface="Arial" panose="020B0604020202020204" pitchFamily="34" charset="0"/>
                <a:cs typeface="Arial" panose="020B0604020202020204" pitchFamily="34" charset="0"/>
                <a:sym typeface="Wingdings"/>
              </a:rPr>
              <a:t> </a:t>
            </a:r>
            <a:r>
              <a:rPr lang="en-GB" sz="3000" dirty="0" smtClean="0">
                <a:latin typeface="Arial" panose="020B0604020202020204" pitchFamily="34" charset="0"/>
                <a:cs typeface="Arial" panose="020B0604020202020204" pitchFamily="34" charset="0"/>
              </a:rPr>
              <a:t>Yorkshire </a:t>
            </a:r>
            <a:r>
              <a:rPr lang="en-GB" sz="3000" dirty="0" smtClean="0">
                <a:latin typeface="Arial" panose="020B0604020202020204" pitchFamily="34" charset="0"/>
                <a:cs typeface="Arial" panose="020B0604020202020204" pitchFamily="34" charset="0"/>
                <a:sym typeface="Wingdings"/>
              </a:rPr>
              <a:t> </a:t>
            </a:r>
            <a:r>
              <a:rPr lang="en-GB" sz="3000" dirty="0" smtClean="0">
                <a:latin typeface="Arial" panose="020B0604020202020204" pitchFamily="34" charset="0"/>
                <a:cs typeface="Arial" panose="020B0604020202020204" pitchFamily="34" charset="0"/>
              </a:rPr>
              <a:t>Fine art &amp; </a:t>
            </a:r>
            <a:r>
              <a:rPr lang="en-GB" sz="3000" dirty="0">
                <a:latin typeface="Arial" panose="020B0604020202020204" pitchFamily="34" charset="0"/>
                <a:cs typeface="Arial" panose="020B0604020202020204" pitchFamily="34" charset="0"/>
              </a:rPr>
              <a:t>history of </a:t>
            </a:r>
            <a:r>
              <a:rPr lang="en-GB" sz="3000" dirty="0" smtClean="0">
                <a:latin typeface="Arial" panose="020B0604020202020204" pitchFamily="34" charset="0"/>
                <a:cs typeface="Arial" panose="020B0604020202020204" pitchFamily="34" charset="0"/>
              </a:rPr>
              <a:t>art </a:t>
            </a:r>
            <a:r>
              <a:rPr lang="en-GB" sz="3000" dirty="0" smtClean="0">
                <a:latin typeface="Arial" panose="020B0604020202020204" pitchFamily="34" charset="0"/>
                <a:cs typeface="Arial" panose="020B0604020202020204" pitchFamily="34" charset="0"/>
                <a:sym typeface="Wingdings"/>
              </a:rPr>
              <a:t> </a:t>
            </a:r>
            <a:r>
              <a:rPr lang="en-GB" sz="3000" dirty="0" smtClean="0">
                <a:latin typeface="Arial" panose="020B0604020202020204" pitchFamily="34" charset="0"/>
                <a:cs typeface="Arial" panose="020B0604020202020204" pitchFamily="34" charset="0"/>
              </a:rPr>
              <a:t>Religion </a:t>
            </a:r>
            <a:r>
              <a:rPr lang="en-GB" sz="3000" dirty="0">
                <a:latin typeface="Arial" panose="020B0604020202020204" pitchFamily="34" charset="0"/>
                <a:cs typeface="Arial" panose="020B0604020202020204" pitchFamily="34" charset="0"/>
              </a:rPr>
              <a:t>and </a:t>
            </a:r>
            <a:r>
              <a:rPr lang="en-GB" sz="3000" dirty="0" smtClean="0">
                <a:latin typeface="Arial" panose="020B0604020202020204" pitchFamily="34" charset="0"/>
                <a:cs typeface="Arial" panose="020B0604020202020204" pitchFamily="34" charset="0"/>
              </a:rPr>
              <a:t>theology </a:t>
            </a:r>
            <a:r>
              <a:rPr lang="en-GB" sz="3000" dirty="0" smtClean="0">
                <a:latin typeface="Arial" panose="020B0604020202020204" pitchFamily="34" charset="0"/>
                <a:cs typeface="Arial" panose="020B0604020202020204" pitchFamily="34" charset="0"/>
                <a:sym typeface="Wingdings"/>
              </a:rPr>
              <a:t> </a:t>
            </a:r>
            <a:r>
              <a:rPr lang="en-GB" sz="3000" dirty="0" smtClean="0">
                <a:latin typeface="Arial" panose="020B0604020202020204" pitchFamily="34" charset="0"/>
                <a:cs typeface="Arial" panose="020B0604020202020204" pitchFamily="34" charset="0"/>
              </a:rPr>
              <a:t>Quaker</a:t>
            </a:r>
            <a:r>
              <a:rPr lang="en-GB" sz="3000" dirty="0">
                <a:latin typeface="Arial" panose="020B0604020202020204" pitchFamily="34" charset="0"/>
                <a:cs typeface="Arial" panose="020B0604020202020204" pitchFamily="34" charset="0"/>
                <a:sym typeface="Wingdings"/>
              </a:rPr>
              <a:t> </a:t>
            </a:r>
            <a:r>
              <a:rPr lang="en-GB" sz="3000" dirty="0" smtClean="0">
                <a:latin typeface="Arial" panose="020B0604020202020204" pitchFamily="34" charset="0"/>
                <a:cs typeface="Arial" panose="020B0604020202020204" pitchFamily="34" charset="0"/>
                <a:sym typeface="Wingdings"/>
              </a:rPr>
              <a:t> </a:t>
            </a:r>
            <a:r>
              <a:rPr lang="en-GB" sz="3000" dirty="0" smtClean="0">
                <a:latin typeface="Arial" panose="020B0604020202020204" pitchFamily="34" charset="0"/>
                <a:cs typeface="Arial" panose="020B0604020202020204" pitchFamily="34" charset="0"/>
              </a:rPr>
              <a:t>University Archive </a:t>
            </a:r>
            <a:r>
              <a:rPr lang="en-GB" sz="3000" dirty="0" smtClean="0">
                <a:latin typeface="Arial" panose="020B0604020202020204" pitchFamily="34" charset="0"/>
                <a:cs typeface="Arial" panose="020B0604020202020204" pitchFamily="34" charset="0"/>
                <a:sym typeface="Wingdings"/>
              </a:rPr>
              <a:t> </a:t>
            </a:r>
            <a:r>
              <a:rPr lang="en-GB" sz="3000" dirty="0" smtClean="0">
                <a:latin typeface="Arial" panose="020B0604020202020204" pitchFamily="34" charset="0"/>
                <a:cs typeface="Arial" panose="020B0604020202020204" pitchFamily="34" charset="0"/>
              </a:rPr>
              <a:t>Letters </a:t>
            </a:r>
            <a:r>
              <a:rPr lang="en-GB" sz="3000" dirty="0" smtClean="0">
                <a:latin typeface="Arial" panose="020B0604020202020204" pitchFamily="34" charset="0"/>
                <a:cs typeface="Arial" panose="020B0604020202020204" pitchFamily="34" charset="0"/>
                <a:sym typeface="Wingdings"/>
              </a:rPr>
              <a:t> </a:t>
            </a:r>
            <a:r>
              <a:rPr lang="en-GB" sz="3000" dirty="0" smtClean="0">
                <a:latin typeface="Arial" panose="020B0604020202020204" pitchFamily="34" charset="0"/>
                <a:cs typeface="Arial" panose="020B0604020202020204" pitchFamily="34" charset="0"/>
              </a:rPr>
              <a:t>Medieval </a:t>
            </a:r>
            <a:r>
              <a:rPr lang="en-GB" sz="3000" dirty="0">
                <a:latin typeface="Arial" panose="020B0604020202020204" pitchFamily="34" charset="0"/>
                <a:cs typeface="Arial" panose="020B0604020202020204" pitchFamily="34" charset="0"/>
              </a:rPr>
              <a:t>manuscripts </a:t>
            </a:r>
            <a:r>
              <a:rPr lang="en-GB" sz="3000" dirty="0" smtClean="0">
                <a:latin typeface="Arial" panose="020B0604020202020204" pitchFamily="34" charset="0"/>
                <a:cs typeface="Arial" panose="020B0604020202020204" pitchFamily="34" charset="0"/>
                <a:sym typeface="Wingdings"/>
              </a:rPr>
              <a:t> </a:t>
            </a:r>
            <a:r>
              <a:rPr lang="en-GB" sz="3000" dirty="0" smtClean="0">
                <a:latin typeface="Arial" panose="020B0604020202020204" pitchFamily="34" charset="0"/>
                <a:cs typeface="Arial" panose="020B0604020202020204" pitchFamily="34" charset="0"/>
              </a:rPr>
              <a:t>17</a:t>
            </a:r>
            <a:r>
              <a:rPr lang="en-GB" sz="3000" baseline="30000" dirty="0" smtClean="0">
                <a:latin typeface="Arial" panose="020B0604020202020204" pitchFamily="34" charset="0"/>
                <a:cs typeface="Arial" panose="020B0604020202020204" pitchFamily="34" charset="0"/>
              </a:rPr>
              <a:t>th</a:t>
            </a:r>
            <a:r>
              <a:rPr lang="en-GB" sz="3000" dirty="0" smtClean="0">
                <a:latin typeface="Arial" panose="020B0604020202020204" pitchFamily="34" charset="0"/>
                <a:cs typeface="Arial" panose="020B0604020202020204" pitchFamily="34" charset="0"/>
              </a:rPr>
              <a:t> </a:t>
            </a:r>
            <a:r>
              <a:rPr lang="en-GB" sz="3000" dirty="0">
                <a:latin typeface="Arial" panose="020B0604020202020204" pitchFamily="34" charset="0"/>
                <a:cs typeface="Arial" panose="020B0604020202020204" pitchFamily="34" charset="0"/>
              </a:rPr>
              <a:t>and 18</a:t>
            </a:r>
            <a:r>
              <a:rPr lang="en-GB" sz="3000" baseline="30000" dirty="0">
                <a:latin typeface="Arial" panose="020B0604020202020204" pitchFamily="34" charset="0"/>
                <a:cs typeface="Arial" panose="020B0604020202020204" pitchFamily="34" charset="0"/>
              </a:rPr>
              <a:t>th</a:t>
            </a:r>
            <a:r>
              <a:rPr lang="en-GB" sz="3000" dirty="0">
                <a:latin typeface="Arial" panose="020B0604020202020204" pitchFamily="34" charset="0"/>
                <a:cs typeface="Arial" panose="020B0604020202020204" pitchFamily="34" charset="0"/>
              </a:rPr>
              <a:t> Century Manuscript Verse </a:t>
            </a:r>
            <a:r>
              <a:rPr lang="en-GB" sz="3000" dirty="0" smtClean="0">
                <a:latin typeface="Arial" panose="020B0604020202020204" pitchFamily="34" charset="0"/>
                <a:cs typeface="Arial" panose="020B0604020202020204" pitchFamily="34" charset="0"/>
                <a:sym typeface="Wingdings"/>
              </a:rPr>
              <a:t> </a:t>
            </a:r>
            <a:r>
              <a:rPr lang="en-GB" sz="3000" dirty="0" smtClean="0">
                <a:latin typeface="Arial" panose="020B0604020202020204" pitchFamily="34" charset="0"/>
                <a:cs typeface="Arial" panose="020B0604020202020204" pitchFamily="34" charset="0"/>
              </a:rPr>
              <a:t>Feminist </a:t>
            </a:r>
            <a:r>
              <a:rPr lang="en-GB" sz="3000" dirty="0">
                <a:latin typeface="Arial" panose="020B0604020202020204" pitchFamily="34" charset="0"/>
                <a:cs typeface="Arial" panose="020B0604020202020204" pitchFamily="34" charset="0"/>
              </a:rPr>
              <a:t>Archive North </a:t>
            </a:r>
            <a:r>
              <a:rPr lang="en-GB" sz="3000" dirty="0" smtClean="0">
                <a:latin typeface="Arial" panose="020B0604020202020204" pitchFamily="34" charset="0"/>
                <a:cs typeface="Arial" panose="020B0604020202020204" pitchFamily="34" charset="0"/>
                <a:sym typeface="Wingdings"/>
              </a:rPr>
              <a:t> </a:t>
            </a:r>
            <a:r>
              <a:rPr lang="en-GB" sz="3000" dirty="0" smtClean="0">
                <a:latin typeface="Arial" panose="020B0604020202020204" pitchFamily="34" charset="0"/>
                <a:cs typeface="Arial" panose="020B0604020202020204" pitchFamily="34" charset="0"/>
              </a:rPr>
              <a:t>Incunabula </a:t>
            </a:r>
            <a:r>
              <a:rPr lang="en-GB" sz="3000" dirty="0" smtClean="0">
                <a:latin typeface="Arial" panose="020B0604020202020204" pitchFamily="34" charset="0"/>
                <a:cs typeface="Arial" panose="020B0604020202020204" pitchFamily="34" charset="0"/>
                <a:sym typeface="Wingdings"/>
              </a:rPr>
              <a:t> </a:t>
            </a:r>
            <a:r>
              <a:rPr lang="en-GB" sz="3000" dirty="0" smtClean="0">
                <a:latin typeface="Arial" panose="020B0604020202020204" pitchFamily="34" charset="0"/>
                <a:cs typeface="Arial" panose="020B0604020202020204" pitchFamily="34" charset="0"/>
              </a:rPr>
              <a:t>Leeds </a:t>
            </a:r>
            <a:r>
              <a:rPr lang="en-GB" sz="3000" dirty="0">
                <a:latin typeface="Arial" panose="020B0604020202020204" pitchFamily="34" charset="0"/>
                <a:cs typeface="Arial" panose="020B0604020202020204" pitchFamily="34" charset="0"/>
              </a:rPr>
              <a:t>Archive of Vernacular Culture </a:t>
            </a:r>
            <a:r>
              <a:rPr lang="en-GB" sz="3000" dirty="0" smtClean="0">
                <a:latin typeface="Arial" panose="020B0604020202020204" pitchFamily="34" charset="0"/>
                <a:cs typeface="Arial" panose="020B0604020202020204" pitchFamily="34" charset="0"/>
                <a:sym typeface="Wingdings"/>
              </a:rPr>
              <a:t> </a:t>
            </a:r>
            <a:r>
              <a:rPr lang="en-GB" sz="3000" dirty="0" smtClean="0">
                <a:latin typeface="Arial" panose="020B0604020202020204" pitchFamily="34" charset="0"/>
                <a:cs typeface="Arial" panose="020B0604020202020204" pitchFamily="34" charset="0"/>
              </a:rPr>
              <a:t>Leeds </a:t>
            </a:r>
            <a:r>
              <a:rPr lang="en-GB" sz="3000" dirty="0">
                <a:latin typeface="Arial" panose="020B0604020202020204" pitchFamily="34" charset="0"/>
                <a:cs typeface="Arial" panose="020B0604020202020204" pitchFamily="34" charset="0"/>
              </a:rPr>
              <a:t>General </a:t>
            </a:r>
            <a:r>
              <a:rPr lang="en-GB" sz="3000" dirty="0" smtClean="0">
                <a:latin typeface="Arial" panose="020B0604020202020204" pitchFamily="34" charset="0"/>
                <a:cs typeface="Arial" panose="020B0604020202020204" pitchFamily="34" charset="0"/>
              </a:rPr>
              <a:t>Cemetery </a:t>
            </a:r>
            <a:r>
              <a:rPr lang="en-GB" sz="3000" dirty="0" smtClean="0">
                <a:latin typeface="Arial" panose="020B0604020202020204" pitchFamily="34" charset="0"/>
                <a:cs typeface="Arial" panose="020B0604020202020204" pitchFamily="34" charset="0"/>
                <a:sym typeface="Wingdings"/>
              </a:rPr>
              <a:t> </a:t>
            </a:r>
            <a:r>
              <a:rPr lang="en-GB" sz="3000" dirty="0" smtClean="0">
                <a:latin typeface="Arial" panose="020B0604020202020204" pitchFamily="34" charset="0"/>
                <a:cs typeface="Arial" panose="020B0604020202020204" pitchFamily="34" charset="0"/>
              </a:rPr>
              <a:t>Medieval </a:t>
            </a:r>
            <a:r>
              <a:rPr lang="en-GB" sz="3000" dirty="0">
                <a:latin typeface="Arial" panose="020B0604020202020204" pitchFamily="34" charset="0"/>
                <a:cs typeface="Arial" panose="020B0604020202020204" pitchFamily="34" charset="0"/>
              </a:rPr>
              <a:t>manuscripts  </a:t>
            </a:r>
          </a:p>
          <a:p>
            <a:pPr algn="ctr"/>
            <a:r>
              <a:rPr lang="en-GB" sz="3000" dirty="0" smtClean="0">
                <a:latin typeface="Arial" panose="020B0604020202020204" pitchFamily="34" charset="0"/>
                <a:cs typeface="Arial" panose="020B0604020202020204" pitchFamily="34" charset="0"/>
              </a:rPr>
              <a:t>&amp; much more…</a:t>
            </a:r>
            <a:r>
              <a:rPr lang="en-GB" sz="3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1422948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79512" y="1556792"/>
            <a:ext cx="8280920" cy="1224136"/>
          </a:xfrm>
        </p:spPr>
        <p:txBody>
          <a:bodyPr/>
          <a:lstStyle/>
          <a:p>
            <a:r>
              <a:rPr lang="en-GB" sz="3200" b="1" dirty="0" smtClean="0"/>
              <a:t>Special Collections </a:t>
            </a:r>
            <a:r>
              <a:rPr lang="en-GB" sz="3200" dirty="0" smtClean="0"/>
              <a:t>History</a:t>
            </a:r>
            <a:endParaRPr lang="en-GB" sz="3200" dirty="0"/>
          </a:p>
        </p:txBody>
      </p:sp>
      <p:pic>
        <p:nvPicPr>
          <p:cNvPr id="5122" name="Picture 2" descr="M:\My Pictures\Lordbrotherton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182017"/>
            <a:ext cx="3273103" cy="4343327"/>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Users\acdslp\Desktop\Brotherton_Library.jpg"/>
          <p:cNvPicPr>
            <a:picLocks noChangeAspect="1" noChangeArrowheads="1"/>
          </p:cNvPicPr>
          <p:nvPr/>
        </p:nvPicPr>
        <p:blipFill rotWithShape="1">
          <a:blip r:embed="rId4">
            <a:extLst>
              <a:ext uri="{28A0092B-C50C-407E-A947-70E740481C1C}">
                <a14:useLocalDpi xmlns:a14="http://schemas.microsoft.com/office/drawing/2010/main" val="0"/>
              </a:ext>
            </a:extLst>
          </a:blip>
          <a:srcRect l="5048" r="16297"/>
          <a:stretch/>
        </p:blipFill>
        <p:spPr bwMode="auto">
          <a:xfrm>
            <a:off x="3779912" y="2207508"/>
            <a:ext cx="5083624" cy="43178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086" y="1628800"/>
            <a:ext cx="8716402" cy="792088"/>
          </a:xfrm>
        </p:spPr>
        <p:txBody>
          <a:bodyPr/>
          <a:lstStyle/>
          <a:p>
            <a:r>
              <a:rPr lang="en-GB" sz="3500" b="1" dirty="0" smtClean="0"/>
              <a:t>Using Special Collections: </a:t>
            </a:r>
            <a:r>
              <a:rPr lang="en-GB" sz="3500" dirty="0" smtClean="0"/>
              <a:t>getting started</a:t>
            </a:r>
            <a:endParaRPr lang="en-GB" sz="35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510" y="2708920"/>
            <a:ext cx="8820980" cy="3528392"/>
          </a:xfrm>
          <a:prstGeom prst="rect">
            <a:avLst/>
          </a:prstGeom>
        </p:spPr>
      </p:pic>
    </p:spTree>
    <p:extLst>
      <p:ext uri="{BB962C8B-B14F-4D97-AF65-F5344CB8AC3E}">
        <p14:creationId xmlns:p14="http://schemas.microsoft.com/office/powerpoint/2010/main" val="36526507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07504" y="1628800"/>
            <a:ext cx="8784976" cy="6480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Arial" charset="0"/>
              </a:defRPr>
            </a:lvl2pPr>
            <a:lvl3pPr algn="l" rtl="0" eaLnBrk="1" fontAlgn="base" hangingPunct="1">
              <a:spcBef>
                <a:spcPct val="0"/>
              </a:spcBef>
              <a:spcAft>
                <a:spcPct val="0"/>
              </a:spcAft>
              <a:defRPr sz="3200">
                <a:solidFill>
                  <a:schemeClr val="tx2"/>
                </a:solidFill>
                <a:latin typeface="Arial" charset="0"/>
              </a:defRPr>
            </a:lvl3pPr>
            <a:lvl4pPr algn="l" rtl="0" eaLnBrk="1" fontAlgn="base" hangingPunct="1">
              <a:spcBef>
                <a:spcPct val="0"/>
              </a:spcBef>
              <a:spcAft>
                <a:spcPct val="0"/>
              </a:spcAft>
              <a:defRPr sz="3200">
                <a:solidFill>
                  <a:schemeClr val="tx2"/>
                </a:solidFill>
                <a:latin typeface="Arial" charset="0"/>
              </a:defRPr>
            </a:lvl4pPr>
            <a:lvl5pPr algn="l" rtl="0" eaLnBrk="1" fontAlgn="base" hangingPunct="1">
              <a:spcBef>
                <a:spcPct val="0"/>
              </a:spcBef>
              <a:spcAft>
                <a:spcPct val="0"/>
              </a:spcAft>
              <a:defRPr sz="3200">
                <a:solidFill>
                  <a:schemeClr val="tx2"/>
                </a:solidFill>
                <a:latin typeface="Arial" charset="0"/>
              </a:defRPr>
            </a:lvl5pPr>
            <a:lvl6pPr marL="457200" algn="l" rtl="0" eaLnBrk="1" fontAlgn="base" hangingPunct="1">
              <a:spcBef>
                <a:spcPct val="0"/>
              </a:spcBef>
              <a:spcAft>
                <a:spcPct val="0"/>
              </a:spcAft>
              <a:defRPr sz="3200">
                <a:solidFill>
                  <a:schemeClr val="tx2"/>
                </a:solidFill>
                <a:latin typeface="Arial" charset="0"/>
              </a:defRPr>
            </a:lvl6pPr>
            <a:lvl7pPr marL="914400" algn="l" rtl="0" eaLnBrk="1" fontAlgn="base" hangingPunct="1">
              <a:spcBef>
                <a:spcPct val="0"/>
              </a:spcBef>
              <a:spcAft>
                <a:spcPct val="0"/>
              </a:spcAft>
              <a:defRPr sz="3200">
                <a:solidFill>
                  <a:schemeClr val="tx2"/>
                </a:solidFill>
                <a:latin typeface="Arial" charset="0"/>
              </a:defRPr>
            </a:lvl7pPr>
            <a:lvl8pPr marL="1371600" algn="l" rtl="0" eaLnBrk="1" fontAlgn="base" hangingPunct="1">
              <a:spcBef>
                <a:spcPct val="0"/>
              </a:spcBef>
              <a:spcAft>
                <a:spcPct val="0"/>
              </a:spcAft>
              <a:defRPr sz="3200">
                <a:solidFill>
                  <a:schemeClr val="tx2"/>
                </a:solidFill>
                <a:latin typeface="Arial" charset="0"/>
              </a:defRPr>
            </a:lvl8pPr>
            <a:lvl9pPr marL="1828800" algn="l" rtl="0" eaLnBrk="1" fontAlgn="base" hangingPunct="1">
              <a:spcBef>
                <a:spcPct val="0"/>
              </a:spcBef>
              <a:spcAft>
                <a:spcPct val="0"/>
              </a:spcAft>
              <a:defRPr sz="3200">
                <a:solidFill>
                  <a:schemeClr val="tx2"/>
                </a:solidFill>
                <a:latin typeface="Arial" charset="0"/>
              </a:defRPr>
            </a:lvl9pPr>
          </a:lstStyle>
          <a:p>
            <a:r>
              <a:rPr lang="en-GB" sz="3500" b="1" dirty="0"/>
              <a:t>Using Special </a:t>
            </a:r>
            <a:r>
              <a:rPr lang="en-GB" sz="3500" b="1" dirty="0" smtClean="0"/>
              <a:t>Collections: </a:t>
            </a:r>
            <a:r>
              <a:rPr lang="en-GB" sz="3500" dirty="0" smtClean="0"/>
              <a:t>the Reading </a:t>
            </a:r>
            <a:r>
              <a:rPr lang="en-GB" sz="3500" dirty="0"/>
              <a:t>R</a:t>
            </a:r>
            <a:r>
              <a:rPr lang="en-GB" sz="3500" dirty="0" smtClean="0"/>
              <a:t>oom</a:t>
            </a:r>
            <a:endParaRPr lang="en-GB" sz="3500" kern="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2780928"/>
            <a:ext cx="8784976" cy="3513990"/>
          </a:xfrm>
          <a:prstGeom prst="rect">
            <a:avLst/>
          </a:prstGeom>
        </p:spPr>
      </p:pic>
    </p:spTree>
    <p:extLst>
      <p:ext uri="{BB962C8B-B14F-4D97-AF65-F5344CB8AC3E}">
        <p14:creationId xmlns:p14="http://schemas.microsoft.com/office/powerpoint/2010/main" val="33805720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628800"/>
            <a:ext cx="8784976" cy="1008111"/>
          </a:xfrm>
        </p:spPr>
        <p:txBody>
          <a:bodyPr/>
          <a:lstStyle/>
          <a:p>
            <a:r>
              <a:rPr lang="en-GB" sz="3600" b="1" dirty="0"/>
              <a:t>Using Special </a:t>
            </a:r>
            <a:r>
              <a:rPr lang="en-GB" sz="3600" b="1" dirty="0" smtClean="0"/>
              <a:t>Collections: </a:t>
            </a:r>
            <a:r>
              <a:rPr lang="en-GB" sz="3600" dirty="0" smtClean="0"/>
              <a:t>handling books and manuscripts</a:t>
            </a:r>
            <a:endParaRPr lang="en-GB" sz="3600" dirty="0"/>
          </a:p>
        </p:txBody>
      </p:sp>
      <p:pic>
        <p:nvPicPr>
          <p:cNvPr id="7" name="Picture 6"/>
          <p:cNvPicPr>
            <a:picLocks noChangeAspect="1"/>
          </p:cNvPicPr>
          <p:nvPr/>
        </p:nvPicPr>
        <p:blipFill rotWithShape="1">
          <a:blip r:embed="rId3"/>
          <a:srcRect t="4512" b="4696"/>
          <a:stretch/>
        </p:blipFill>
        <p:spPr>
          <a:xfrm>
            <a:off x="359532" y="2924944"/>
            <a:ext cx="8424936" cy="3644690"/>
          </a:xfrm>
          <a:prstGeom prst="rect">
            <a:avLst/>
          </a:prstGeom>
        </p:spPr>
      </p:pic>
    </p:spTree>
    <p:extLst>
      <p:ext uri="{BB962C8B-B14F-4D97-AF65-F5344CB8AC3E}">
        <p14:creationId xmlns:p14="http://schemas.microsoft.com/office/powerpoint/2010/main" val="1105863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95536" y="1700609"/>
            <a:ext cx="8424936" cy="5762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Arial" charset="0"/>
              </a:defRPr>
            </a:lvl2pPr>
            <a:lvl3pPr algn="l" rtl="0" eaLnBrk="1" fontAlgn="base" hangingPunct="1">
              <a:spcBef>
                <a:spcPct val="0"/>
              </a:spcBef>
              <a:spcAft>
                <a:spcPct val="0"/>
              </a:spcAft>
              <a:defRPr sz="3200">
                <a:solidFill>
                  <a:schemeClr val="tx2"/>
                </a:solidFill>
                <a:latin typeface="Arial" charset="0"/>
              </a:defRPr>
            </a:lvl3pPr>
            <a:lvl4pPr algn="l" rtl="0" eaLnBrk="1" fontAlgn="base" hangingPunct="1">
              <a:spcBef>
                <a:spcPct val="0"/>
              </a:spcBef>
              <a:spcAft>
                <a:spcPct val="0"/>
              </a:spcAft>
              <a:defRPr sz="3200">
                <a:solidFill>
                  <a:schemeClr val="tx2"/>
                </a:solidFill>
                <a:latin typeface="Arial" charset="0"/>
              </a:defRPr>
            </a:lvl4pPr>
            <a:lvl5pPr algn="l" rtl="0" eaLnBrk="1" fontAlgn="base" hangingPunct="1">
              <a:spcBef>
                <a:spcPct val="0"/>
              </a:spcBef>
              <a:spcAft>
                <a:spcPct val="0"/>
              </a:spcAft>
              <a:defRPr sz="3200">
                <a:solidFill>
                  <a:schemeClr val="tx2"/>
                </a:solidFill>
                <a:latin typeface="Arial" charset="0"/>
              </a:defRPr>
            </a:lvl5pPr>
            <a:lvl6pPr marL="457200" algn="l" rtl="0" eaLnBrk="1" fontAlgn="base" hangingPunct="1">
              <a:spcBef>
                <a:spcPct val="0"/>
              </a:spcBef>
              <a:spcAft>
                <a:spcPct val="0"/>
              </a:spcAft>
              <a:defRPr sz="3200">
                <a:solidFill>
                  <a:schemeClr val="tx2"/>
                </a:solidFill>
                <a:latin typeface="Arial" charset="0"/>
              </a:defRPr>
            </a:lvl6pPr>
            <a:lvl7pPr marL="914400" algn="l" rtl="0" eaLnBrk="1" fontAlgn="base" hangingPunct="1">
              <a:spcBef>
                <a:spcPct val="0"/>
              </a:spcBef>
              <a:spcAft>
                <a:spcPct val="0"/>
              </a:spcAft>
              <a:defRPr sz="3200">
                <a:solidFill>
                  <a:schemeClr val="tx2"/>
                </a:solidFill>
                <a:latin typeface="Arial" charset="0"/>
              </a:defRPr>
            </a:lvl7pPr>
            <a:lvl8pPr marL="1371600" algn="l" rtl="0" eaLnBrk="1" fontAlgn="base" hangingPunct="1">
              <a:spcBef>
                <a:spcPct val="0"/>
              </a:spcBef>
              <a:spcAft>
                <a:spcPct val="0"/>
              </a:spcAft>
              <a:defRPr sz="3200">
                <a:solidFill>
                  <a:schemeClr val="tx2"/>
                </a:solidFill>
                <a:latin typeface="Arial" charset="0"/>
              </a:defRPr>
            </a:lvl8pPr>
            <a:lvl9pPr marL="1828800" algn="l" rtl="0" eaLnBrk="1" fontAlgn="base" hangingPunct="1">
              <a:spcBef>
                <a:spcPct val="0"/>
              </a:spcBef>
              <a:spcAft>
                <a:spcPct val="0"/>
              </a:spcAft>
              <a:defRPr sz="3200">
                <a:solidFill>
                  <a:schemeClr val="tx2"/>
                </a:solidFill>
                <a:latin typeface="Arial" charset="0"/>
              </a:defRPr>
            </a:lvl9pPr>
          </a:lstStyle>
          <a:p>
            <a:r>
              <a:rPr lang="en-GB" sz="4000" b="1" dirty="0"/>
              <a:t>Using Special </a:t>
            </a:r>
            <a:r>
              <a:rPr lang="en-GB" sz="4000" b="1" dirty="0" smtClean="0"/>
              <a:t>Collections: </a:t>
            </a:r>
            <a:r>
              <a:rPr lang="en-GB" sz="4000" dirty="0" smtClean="0"/>
              <a:t>copying and digitisation</a:t>
            </a:r>
            <a:endParaRPr lang="en-GB" sz="4000" kern="0" dirty="0"/>
          </a:p>
        </p:txBody>
      </p:sp>
      <p:pic>
        <p:nvPicPr>
          <p:cNvPr id="6"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18270" y="3068960"/>
            <a:ext cx="8307460" cy="3322984"/>
          </a:xfrm>
        </p:spPr>
      </p:pic>
    </p:spTree>
    <p:extLst>
      <p:ext uri="{BB962C8B-B14F-4D97-AF65-F5344CB8AC3E}">
        <p14:creationId xmlns:p14="http://schemas.microsoft.com/office/powerpoint/2010/main" val="14805149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44825"/>
            <a:ext cx="8709025" cy="709464"/>
          </a:xfrm>
        </p:spPr>
        <p:txBody>
          <a:bodyPr/>
          <a:lstStyle/>
          <a:p>
            <a:r>
              <a:rPr lang="en-GB" sz="3500" dirty="0">
                <a:hlinkClick r:id="rId3"/>
              </a:rPr>
              <a:t>https://library.leeds.ac.uk/special-collections</a:t>
            </a:r>
            <a:endParaRPr lang="en-GB" sz="350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8270" y="2852936"/>
            <a:ext cx="8307460" cy="3322984"/>
          </a:xfrm>
          <a:prstGeom prst="rect">
            <a:avLst/>
          </a:prstGeom>
        </p:spPr>
      </p:pic>
    </p:spTree>
    <p:extLst>
      <p:ext uri="{BB962C8B-B14F-4D97-AF65-F5344CB8AC3E}">
        <p14:creationId xmlns:p14="http://schemas.microsoft.com/office/powerpoint/2010/main" val="138583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1919" y="1700808"/>
            <a:ext cx="5040561" cy="1152128"/>
          </a:xfrm>
        </p:spPr>
        <p:txBody>
          <a:bodyPr/>
          <a:lstStyle/>
          <a:p>
            <a:r>
              <a:rPr lang="en-GB" sz="3600" b="1" dirty="0" smtClean="0"/>
              <a:t>What is Special Collections?</a:t>
            </a:r>
            <a:br>
              <a:rPr lang="en-GB" sz="3600" b="1" dirty="0" smtClean="0"/>
            </a:br>
            <a:endParaRPr lang="en-GB" sz="3600" b="1" dirty="0"/>
          </a:p>
        </p:txBody>
      </p:sp>
      <p:pic>
        <p:nvPicPr>
          <p:cNvPr id="4" name="Picture 2" descr="M:\spcoll display\mss.jpg"/>
          <p:cNvPicPr>
            <a:picLocks noChangeAspect="1" noChangeArrowheads="1"/>
          </p:cNvPicPr>
          <p:nvPr/>
        </p:nvPicPr>
        <p:blipFill>
          <a:blip r:embed="rId3"/>
          <a:srcRect t="6977" b="18605"/>
          <a:stretch>
            <a:fillRect/>
          </a:stretch>
        </p:blipFill>
        <p:spPr bwMode="auto">
          <a:xfrm>
            <a:off x="130324" y="4284328"/>
            <a:ext cx="3419872" cy="2377023"/>
          </a:xfrm>
          <a:prstGeom prst="rect">
            <a:avLst/>
          </a:prstGeom>
          <a:noFill/>
        </p:spPr>
      </p:pic>
      <p:pic>
        <p:nvPicPr>
          <p:cNvPr id="5" name="Picture 3"/>
          <p:cNvPicPr>
            <a:picLocks noChangeAspect="1" noChangeArrowheads="1"/>
          </p:cNvPicPr>
          <p:nvPr/>
        </p:nvPicPr>
        <p:blipFill>
          <a:blip r:embed="rId4"/>
          <a:srcRect l="24981" r="15699"/>
          <a:stretch>
            <a:fillRect/>
          </a:stretch>
        </p:blipFill>
        <p:spPr bwMode="auto">
          <a:xfrm>
            <a:off x="157733" y="1700808"/>
            <a:ext cx="3419872" cy="2304256"/>
          </a:xfrm>
          <a:prstGeom prst="rect">
            <a:avLst/>
          </a:prstGeom>
          <a:noFill/>
          <a:ln w="9525">
            <a:noFill/>
            <a:miter lim="800000"/>
            <a:headEnd/>
            <a:tailEnd/>
          </a:ln>
          <a:effectLst/>
        </p:spPr>
      </p:pic>
      <p:sp>
        <p:nvSpPr>
          <p:cNvPr id="7" name="TextBox 6"/>
          <p:cNvSpPr txBox="1"/>
          <p:nvPr/>
        </p:nvSpPr>
        <p:spPr>
          <a:xfrm>
            <a:off x="3646612" y="2924944"/>
            <a:ext cx="5029844" cy="3736407"/>
          </a:xfrm>
          <a:prstGeom prst="rect">
            <a:avLst/>
          </a:prstGeom>
          <a:noFill/>
        </p:spPr>
        <p:txBody>
          <a:bodyPr wrap="square" rtlCol="0">
            <a:spAutoFit/>
          </a:bodyPr>
          <a:lstStyle/>
          <a:p>
            <a:pPr marL="342900" indent="-342900">
              <a:buFont typeface="Arial" panose="020B0604020202020204" pitchFamily="34" charset="0"/>
              <a:buChar char="•"/>
            </a:pPr>
            <a:r>
              <a:rPr lang="en-GB" sz="3200" dirty="0"/>
              <a:t>Over quarter of a million books</a:t>
            </a:r>
          </a:p>
          <a:p>
            <a:pPr marL="342900" indent="-342900">
              <a:buFont typeface="Arial" panose="020B0604020202020204" pitchFamily="34" charset="0"/>
              <a:buChar char="•"/>
            </a:pPr>
            <a:r>
              <a:rPr lang="en-GB" sz="3200" dirty="0"/>
              <a:t>Hundreds of thousands of </a:t>
            </a:r>
            <a:r>
              <a:rPr lang="en-GB" sz="3200" dirty="0" smtClean="0"/>
              <a:t>manuscripts</a:t>
            </a:r>
          </a:p>
          <a:p>
            <a:pPr marL="342900" indent="-342900">
              <a:buFont typeface="Arial" panose="020B0604020202020204" pitchFamily="34" charset="0"/>
              <a:buChar char="•"/>
            </a:pPr>
            <a:r>
              <a:rPr lang="en-GB" sz="3200" dirty="0" smtClean="0"/>
              <a:t>Part </a:t>
            </a:r>
            <a:r>
              <a:rPr lang="en-GB" sz="3200" dirty="0"/>
              <a:t>of Leeds University </a:t>
            </a:r>
            <a:r>
              <a:rPr lang="en-GB" sz="3200" dirty="0" smtClean="0"/>
              <a:t>Library</a:t>
            </a:r>
            <a:r>
              <a:rPr lang="en-GB" sz="3200" b="1" dirty="0"/>
              <a:t/>
            </a:r>
            <a:br>
              <a:rPr lang="en-GB" sz="3200" b="1" dirty="0"/>
            </a:br>
            <a:endParaRPr lang="en-GB" sz="3200" dirty="0"/>
          </a:p>
        </p:txBody>
      </p:sp>
    </p:spTree>
    <p:extLst>
      <p:ext uri="{BB962C8B-B14F-4D97-AF65-F5344CB8AC3E}">
        <p14:creationId xmlns:p14="http://schemas.microsoft.com/office/powerpoint/2010/main" val="12873703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73333"/>
            <a:ext cx="5580112" cy="5866221"/>
          </a:xfrm>
          <a:prstGeom prst="rect">
            <a:avLst/>
          </a:prstGeom>
        </p:spPr>
        <p:txBody>
          <a:bodyPr wrap="square">
            <a:spAutoFit/>
          </a:bodyPr>
          <a:lstStyle/>
          <a:p>
            <a:r>
              <a:rPr lang="en-GB" sz="3200" b="1" dirty="0" smtClean="0">
                <a:latin typeface="+mj-lt"/>
              </a:rPr>
              <a:t>Leeds University Library</a:t>
            </a:r>
          </a:p>
          <a:p>
            <a:endParaRPr lang="en-GB" sz="800" dirty="0" smtClean="0">
              <a:latin typeface="+mj-lt"/>
            </a:endParaRPr>
          </a:p>
          <a:p>
            <a:pPr marL="457200" indent="-457200">
              <a:buFont typeface="Arial" panose="020B0604020202020204" pitchFamily="34" charset="0"/>
              <a:buChar char="•"/>
            </a:pPr>
            <a:r>
              <a:rPr lang="en-GB" sz="2800" dirty="0" smtClean="0">
                <a:latin typeface="+mj-lt"/>
              </a:rPr>
              <a:t>Over </a:t>
            </a:r>
            <a:r>
              <a:rPr lang="en-GB" sz="2800" dirty="0">
                <a:latin typeface="+mj-lt"/>
              </a:rPr>
              <a:t>2.8 million print </a:t>
            </a:r>
            <a:r>
              <a:rPr lang="en-GB" sz="2800" dirty="0" smtClean="0">
                <a:latin typeface="+mj-lt"/>
              </a:rPr>
              <a:t>&amp; 500,000 </a:t>
            </a:r>
            <a:r>
              <a:rPr lang="en-GB" sz="2800" dirty="0">
                <a:latin typeface="+mj-lt"/>
              </a:rPr>
              <a:t>online books, and more than 37,000 print and online </a:t>
            </a:r>
            <a:r>
              <a:rPr lang="en-GB" sz="2800" dirty="0" smtClean="0">
                <a:latin typeface="+mj-lt"/>
              </a:rPr>
              <a:t>journals.</a:t>
            </a:r>
          </a:p>
          <a:p>
            <a:endParaRPr lang="en-GB" sz="800" dirty="0" smtClean="0">
              <a:latin typeface="+mj-lt"/>
            </a:endParaRPr>
          </a:p>
          <a:p>
            <a:pPr marL="457200" indent="-457200">
              <a:buFont typeface="Arial" panose="020B0604020202020204" pitchFamily="34" charset="0"/>
              <a:buChar char="•"/>
            </a:pPr>
            <a:r>
              <a:rPr lang="en-GB" sz="2800" dirty="0" smtClean="0">
                <a:latin typeface="+mj-lt"/>
              </a:rPr>
              <a:t>4 main library sites: </a:t>
            </a:r>
          </a:p>
          <a:p>
            <a:pPr lvl="1"/>
            <a:r>
              <a:rPr lang="en-GB" sz="2800" dirty="0" smtClean="0">
                <a:latin typeface="+mj-lt"/>
              </a:rPr>
              <a:t>	Brotherton Library</a:t>
            </a:r>
          </a:p>
          <a:p>
            <a:pPr lvl="1"/>
            <a:r>
              <a:rPr lang="en-GB" sz="2800" dirty="0" smtClean="0">
                <a:latin typeface="+mj-lt"/>
              </a:rPr>
              <a:t>	Edward Boyle</a:t>
            </a:r>
          </a:p>
          <a:p>
            <a:pPr lvl="1"/>
            <a:r>
              <a:rPr lang="en-GB" sz="2800" dirty="0" smtClean="0">
                <a:latin typeface="+mj-lt"/>
              </a:rPr>
              <a:t>	Health Sciences Library</a:t>
            </a:r>
          </a:p>
          <a:p>
            <a:pPr lvl="1"/>
            <a:r>
              <a:rPr lang="en-GB" sz="2800" dirty="0" smtClean="0">
                <a:latin typeface="+mj-lt"/>
              </a:rPr>
              <a:t>	Laidlaw Library</a:t>
            </a:r>
          </a:p>
          <a:p>
            <a:pPr lvl="1"/>
            <a:endParaRPr lang="en-GB" sz="3200" dirty="0">
              <a:latin typeface="+mj-lt"/>
            </a:endParaRPr>
          </a:p>
        </p:txBody>
      </p:sp>
      <p:pic>
        <p:nvPicPr>
          <p:cNvPr id="5" name="Picture 4" descr="https://imagelibrary.leeds.ac.uk/asset-bank/servlet/display?file=95c48847b846d0561a1d438d5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629360"/>
            <a:ext cx="3357900" cy="50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9684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1880" y="1556792"/>
            <a:ext cx="6120680" cy="1224136"/>
          </a:xfrm>
        </p:spPr>
        <p:txBody>
          <a:bodyPr/>
          <a:lstStyle/>
          <a:p>
            <a:r>
              <a:rPr lang="en-GB" sz="3700" b="1" dirty="0" smtClean="0"/>
              <a:t>Why use Special Collections?</a:t>
            </a:r>
            <a:endParaRPr lang="en-GB" sz="3500" dirty="0"/>
          </a:p>
        </p:txBody>
      </p:sp>
      <p:sp>
        <p:nvSpPr>
          <p:cNvPr id="11" name="TextBox 10"/>
          <p:cNvSpPr txBox="1"/>
          <p:nvPr/>
        </p:nvSpPr>
        <p:spPr>
          <a:xfrm>
            <a:off x="3491880" y="2826567"/>
            <a:ext cx="5040560" cy="3194721"/>
          </a:xfrm>
          <a:prstGeom prst="rect">
            <a:avLst/>
          </a:prstGeom>
          <a:noFill/>
        </p:spPr>
        <p:txBody>
          <a:bodyPr wrap="square" rtlCol="0">
            <a:spAutoFit/>
          </a:bodyPr>
          <a:lstStyle/>
          <a:p>
            <a:pPr marL="571500" indent="-571500">
              <a:buFont typeface="Arial" panose="020B0604020202020204" pitchFamily="34" charset="0"/>
              <a:buChar char="•"/>
            </a:pPr>
            <a:r>
              <a:rPr lang="en-GB" sz="3600" dirty="0" smtClean="0"/>
              <a:t>Primary Sources</a:t>
            </a:r>
          </a:p>
          <a:p>
            <a:pPr marL="571500" indent="-571500">
              <a:buFont typeface="Arial" panose="020B0604020202020204" pitchFamily="34" charset="0"/>
              <a:buChar char="•"/>
            </a:pPr>
            <a:r>
              <a:rPr lang="en-GB" sz="3600" dirty="0" smtClean="0"/>
              <a:t>Unique to Leeds</a:t>
            </a:r>
          </a:p>
          <a:p>
            <a:pPr marL="571500" indent="-571500">
              <a:buFont typeface="Arial" panose="020B0604020202020204" pitchFamily="34" charset="0"/>
              <a:buChar char="•"/>
            </a:pPr>
            <a:r>
              <a:rPr lang="en-GB" sz="3600" dirty="0" smtClean="0"/>
              <a:t>Vast majority not digitised</a:t>
            </a:r>
          </a:p>
          <a:p>
            <a:pPr marL="571500" indent="-571500">
              <a:buFont typeface="Arial" panose="020B0604020202020204" pitchFamily="34" charset="0"/>
              <a:buChar char="•"/>
            </a:pPr>
            <a:r>
              <a:rPr lang="en-GB" sz="3600" dirty="0" smtClean="0"/>
              <a:t>Open to everyone</a:t>
            </a:r>
            <a:endParaRPr lang="en-GB" sz="3600" dirty="0"/>
          </a:p>
        </p:txBody>
      </p:sp>
      <p:pic>
        <p:nvPicPr>
          <p:cNvPr id="6"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26806" t="10288" r="34516" b="9027"/>
          <a:stretch/>
        </p:blipFill>
        <p:spPr bwMode="auto">
          <a:xfrm>
            <a:off x="251520" y="1652775"/>
            <a:ext cx="2962933" cy="4944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86745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395537" y="1700808"/>
            <a:ext cx="8496944" cy="115212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Arial" charset="0"/>
              </a:defRPr>
            </a:lvl2pPr>
            <a:lvl3pPr algn="l" rtl="0" eaLnBrk="1" fontAlgn="base" hangingPunct="1">
              <a:spcBef>
                <a:spcPct val="0"/>
              </a:spcBef>
              <a:spcAft>
                <a:spcPct val="0"/>
              </a:spcAft>
              <a:defRPr sz="3200">
                <a:solidFill>
                  <a:schemeClr val="tx2"/>
                </a:solidFill>
                <a:latin typeface="Arial" charset="0"/>
              </a:defRPr>
            </a:lvl3pPr>
            <a:lvl4pPr algn="l" rtl="0" eaLnBrk="1" fontAlgn="base" hangingPunct="1">
              <a:spcBef>
                <a:spcPct val="0"/>
              </a:spcBef>
              <a:spcAft>
                <a:spcPct val="0"/>
              </a:spcAft>
              <a:defRPr sz="3200">
                <a:solidFill>
                  <a:schemeClr val="tx2"/>
                </a:solidFill>
                <a:latin typeface="Arial" charset="0"/>
              </a:defRPr>
            </a:lvl4pPr>
            <a:lvl5pPr algn="l" rtl="0" eaLnBrk="1" fontAlgn="base" hangingPunct="1">
              <a:spcBef>
                <a:spcPct val="0"/>
              </a:spcBef>
              <a:spcAft>
                <a:spcPct val="0"/>
              </a:spcAft>
              <a:defRPr sz="3200">
                <a:solidFill>
                  <a:schemeClr val="tx2"/>
                </a:solidFill>
                <a:latin typeface="Arial" charset="0"/>
              </a:defRPr>
            </a:lvl5pPr>
            <a:lvl6pPr marL="457200" algn="l" rtl="0" eaLnBrk="1" fontAlgn="base" hangingPunct="1">
              <a:spcBef>
                <a:spcPct val="0"/>
              </a:spcBef>
              <a:spcAft>
                <a:spcPct val="0"/>
              </a:spcAft>
              <a:defRPr sz="3200">
                <a:solidFill>
                  <a:schemeClr val="tx2"/>
                </a:solidFill>
                <a:latin typeface="Arial" charset="0"/>
              </a:defRPr>
            </a:lvl6pPr>
            <a:lvl7pPr marL="914400" algn="l" rtl="0" eaLnBrk="1" fontAlgn="base" hangingPunct="1">
              <a:spcBef>
                <a:spcPct val="0"/>
              </a:spcBef>
              <a:spcAft>
                <a:spcPct val="0"/>
              </a:spcAft>
              <a:defRPr sz="3200">
                <a:solidFill>
                  <a:schemeClr val="tx2"/>
                </a:solidFill>
                <a:latin typeface="Arial" charset="0"/>
              </a:defRPr>
            </a:lvl7pPr>
            <a:lvl8pPr marL="1371600" algn="l" rtl="0" eaLnBrk="1" fontAlgn="base" hangingPunct="1">
              <a:spcBef>
                <a:spcPct val="0"/>
              </a:spcBef>
              <a:spcAft>
                <a:spcPct val="0"/>
              </a:spcAft>
              <a:defRPr sz="3200">
                <a:solidFill>
                  <a:schemeClr val="tx2"/>
                </a:solidFill>
                <a:latin typeface="Arial" charset="0"/>
              </a:defRPr>
            </a:lvl8pPr>
            <a:lvl9pPr marL="1828800" algn="l" rtl="0" eaLnBrk="1" fontAlgn="base" hangingPunct="1">
              <a:spcBef>
                <a:spcPct val="0"/>
              </a:spcBef>
              <a:spcAft>
                <a:spcPct val="0"/>
              </a:spcAft>
              <a:defRPr sz="3200">
                <a:solidFill>
                  <a:schemeClr val="tx2"/>
                </a:solidFill>
                <a:latin typeface="Arial" charset="0"/>
              </a:defRPr>
            </a:lvl9pPr>
          </a:lstStyle>
          <a:p>
            <a:r>
              <a:rPr lang="en-GB" sz="3600" b="1" kern="0" dirty="0" smtClean="0"/>
              <a:t>What do we have?</a:t>
            </a:r>
            <a:br>
              <a:rPr lang="en-GB" sz="3600" b="1" kern="0" dirty="0" smtClean="0"/>
            </a:br>
            <a:endParaRPr lang="en-GB" sz="3600" b="1" kern="0" dirty="0"/>
          </a:p>
        </p:txBody>
      </p:sp>
      <p:sp>
        <p:nvSpPr>
          <p:cNvPr id="6" name="Rectangle 5"/>
          <p:cNvSpPr/>
          <p:nvPr/>
        </p:nvSpPr>
        <p:spPr>
          <a:xfrm>
            <a:off x="395536" y="2492896"/>
            <a:ext cx="8496944" cy="2419124"/>
          </a:xfrm>
          <a:prstGeom prst="rect">
            <a:avLst/>
          </a:prstGeom>
        </p:spPr>
        <p:txBody>
          <a:bodyPr wrap="square">
            <a:spAutoFit/>
          </a:bodyPr>
          <a:lstStyle/>
          <a:p>
            <a:pPr marL="571500" indent="-571500">
              <a:buFont typeface="Arial" panose="020B0604020202020204" pitchFamily="34" charset="0"/>
              <a:buChar char="•"/>
            </a:pPr>
            <a:r>
              <a:rPr lang="en-GB" sz="3600" dirty="0" smtClean="0"/>
              <a:t>Designated status for </a:t>
            </a:r>
            <a:r>
              <a:rPr lang="en-GB" sz="3600" dirty="0"/>
              <a:t>outstanding national and international collections.</a:t>
            </a:r>
          </a:p>
          <a:p>
            <a:pPr marL="571500" indent="-571500">
              <a:buFont typeface="Arial" panose="020B0604020202020204" pitchFamily="34" charset="0"/>
              <a:buChar char="•"/>
            </a:pPr>
            <a:r>
              <a:rPr lang="en-GB" sz="3600" dirty="0"/>
              <a:t>Home to the </a:t>
            </a:r>
            <a:r>
              <a:rPr lang="en-GB" sz="3600" dirty="0" smtClean="0"/>
              <a:t>Institutional Archive of the University.</a:t>
            </a:r>
            <a:endParaRPr lang="en-GB" sz="3600" dirty="0"/>
          </a:p>
        </p:txBody>
      </p:sp>
      <p:pic>
        <p:nvPicPr>
          <p:cNvPr id="4" name="Picture 3" descr="N:\Academic-Services\Library-Services\Archive3\SpecialCollections\IMAGES\virtual_tour\images\radcliffe\Picture 008.jpg"/>
          <p:cNvPicPr>
            <a:picLocks noChangeAspect="1" noChangeArrowheads="1"/>
          </p:cNvPicPr>
          <p:nvPr/>
        </p:nvPicPr>
        <p:blipFill>
          <a:blip r:embed="rId3" cstate="print"/>
          <a:srcRect t="13434" r="13435" b="9482"/>
          <a:stretch>
            <a:fillRect/>
          </a:stretch>
        </p:blipFill>
        <p:spPr bwMode="auto">
          <a:xfrm>
            <a:off x="3095328" y="5013376"/>
            <a:ext cx="2868754" cy="1703023"/>
          </a:xfrm>
          <a:prstGeom prst="rect">
            <a:avLst/>
          </a:prstGeom>
          <a:noFill/>
        </p:spPr>
      </p:pic>
      <p:pic>
        <p:nvPicPr>
          <p:cNvPr id="7" name="Picture 6" descr="N:\Academic-Services\Library-Services\Intranet\TEAMS\GENERAL\GROUPS\Marketing\images\web_photography\0209.jpg"/>
          <p:cNvPicPr>
            <a:picLocks noChangeAspect="1" noChangeArrowheads="1"/>
          </p:cNvPicPr>
          <p:nvPr/>
        </p:nvPicPr>
        <p:blipFill>
          <a:blip r:embed="rId4"/>
          <a:srcRect r="32844" b="1521"/>
          <a:stretch>
            <a:fillRect/>
          </a:stretch>
        </p:blipFill>
        <p:spPr bwMode="auto">
          <a:xfrm>
            <a:off x="251520" y="5013176"/>
            <a:ext cx="2861396" cy="1677114"/>
          </a:xfrm>
          <a:prstGeom prst="rect">
            <a:avLst/>
          </a:prstGeom>
          <a:noFill/>
        </p:spPr>
      </p:pic>
      <p:pic>
        <p:nvPicPr>
          <p:cNvPr id="8" name="Picture 12" descr="Letter from Thomas Thompson regarding the assassination of Spencer Perceval, 1812"/>
          <p:cNvPicPr>
            <a:picLocks noChangeAspect="1" noChangeArrowheads="1"/>
          </p:cNvPicPr>
          <p:nvPr/>
        </p:nvPicPr>
        <p:blipFill rotWithShape="1">
          <a:blip r:embed="rId5"/>
          <a:srcRect l="15400" t="10332" r="23711" b="3510"/>
          <a:stretch/>
        </p:blipFill>
        <p:spPr bwMode="auto">
          <a:xfrm>
            <a:off x="5975648" y="5013176"/>
            <a:ext cx="2963109" cy="1677114"/>
          </a:xfrm>
          <a:prstGeom prst="rect">
            <a:avLst/>
          </a:prstGeom>
          <a:noFill/>
        </p:spPr>
      </p:pic>
    </p:spTree>
    <p:extLst>
      <p:ext uri="{BB962C8B-B14F-4D97-AF65-F5344CB8AC3E}">
        <p14:creationId xmlns:p14="http://schemas.microsoft.com/office/powerpoint/2010/main" val="31677358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215" y="1700808"/>
            <a:ext cx="7629153" cy="1080120"/>
          </a:xfrm>
        </p:spPr>
        <p:txBody>
          <a:bodyPr/>
          <a:lstStyle/>
          <a:p>
            <a:r>
              <a:rPr lang="en-GB" sz="3400" b="1" dirty="0" smtClean="0"/>
              <a:t>Designated </a:t>
            </a:r>
            <a:r>
              <a:rPr lang="en-GB" sz="3400" dirty="0" smtClean="0"/>
              <a:t> </a:t>
            </a:r>
            <a:br>
              <a:rPr lang="en-GB" sz="3400" dirty="0" smtClean="0"/>
            </a:br>
            <a:r>
              <a:rPr lang="en-GB" sz="3400" dirty="0" smtClean="0"/>
              <a:t>English Literature Collection</a:t>
            </a:r>
            <a:endParaRPr lang="en-GB" sz="3400" dirty="0"/>
          </a:p>
        </p:txBody>
      </p:sp>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2812" t="16406" r="25000" b="3614"/>
          <a:stretch/>
        </p:blipFill>
        <p:spPr bwMode="auto">
          <a:xfrm>
            <a:off x="5713419" y="1629360"/>
            <a:ext cx="3323077" cy="50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idx="1"/>
          </p:nvPr>
        </p:nvSpPr>
        <p:spPr>
          <a:xfrm>
            <a:off x="251520" y="2996952"/>
            <a:ext cx="5184576" cy="3970610"/>
          </a:xfrm>
        </p:spPr>
        <p:txBody>
          <a:bodyPr/>
          <a:lstStyle/>
          <a:p>
            <a:pPr marL="0" indent="0">
              <a:buNone/>
            </a:pPr>
            <a:endParaRPr lang="en-GB" sz="1200" kern="1200" dirty="0" smtClean="0">
              <a:latin typeface="Arial" charset="0"/>
            </a:endParaRPr>
          </a:p>
          <a:p>
            <a:pPr marL="0" indent="0">
              <a:buNone/>
            </a:pPr>
            <a:r>
              <a:rPr lang="en-GB" sz="3000" kern="1200" dirty="0" smtClean="0">
                <a:latin typeface="Arial" charset="0"/>
              </a:rPr>
              <a:t>Literary archives</a:t>
            </a:r>
            <a:r>
              <a:rPr lang="en-GB" sz="3000" kern="1200" dirty="0">
                <a:latin typeface="Arial" charset="0"/>
              </a:rPr>
              <a:t>, manuscripts and </a:t>
            </a:r>
            <a:r>
              <a:rPr lang="en-GB" sz="3000" kern="1200" dirty="0" smtClean="0">
                <a:latin typeface="Arial" charset="0"/>
              </a:rPr>
              <a:t>books </a:t>
            </a:r>
            <a:r>
              <a:rPr lang="en-GB" sz="3000" kern="1200" dirty="0">
                <a:latin typeface="Arial" charset="0"/>
              </a:rPr>
              <a:t>dating from 1600 to the present </a:t>
            </a:r>
            <a:r>
              <a:rPr lang="en-GB" sz="3000" kern="1200" dirty="0" smtClean="0">
                <a:latin typeface="Arial" charset="0"/>
              </a:rPr>
              <a:t>day.</a:t>
            </a:r>
            <a:endParaRPr lang="en-GB" sz="3000" dirty="0"/>
          </a:p>
        </p:txBody>
      </p:sp>
    </p:spTree>
    <p:extLst>
      <p:ext uri="{BB962C8B-B14F-4D97-AF65-F5344CB8AC3E}">
        <p14:creationId xmlns:p14="http://schemas.microsoft.com/office/powerpoint/2010/main" val="2851873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700808"/>
            <a:ext cx="4574282" cy="1440160"/>
          </a:xfrm>
        </p:spPr>
        <p:txBody>
          <a:bodyPr/>
          <a:lstStyle/>
          <a:p>
            <a:r>
              <a:rPr lang="en-GB" sz="3400" b="1" dirty="0" smtClean="0"/>
              <a:t>Designated</a:t>
            </a:r>
            <a:r>
              <a:rPr lang="en-GB" sz="3400" dirty="0" smtClean="0"/>
              <a:t/>
            </a:r>
            <a:br>
              <a:rPr lang="en-GB" sz="3400" dirty="0" smtClean="0"/>
            </a:br>
            <a:r>
              <a:rPr lang="en-GB" sz="3400" dirty="0" smtClean="0"/>
              <a:t>Leeds Russian Archive</a:t>
            </a:r>
            <a:endParaRPr lang="en-GB" sz="3400" dirty="0"/>
          </a:p>
        </p:txBody>
      </p:sp>
      <p:pic>
        <p:nvPicPr>
          <p:cNvPr id="2051" name="Picture 3" descr="M:\My Pictures\Andreyev Autochrome 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865" r="22317"/>
          <a:stretch/>
        </p:blipFill>
        <p:spPr bwMode="auto">
          <a:xfrm>
            <a:off x="5796285" y="1628800"/>
            <a:ext cx="3168203" cy="504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3083476"/>
            <a:ext cx="5112568" cy="2554545"/>
          </a:xfrm>
          <a:prstGeom prst="rect">
            <a:avLst/>
          </a:prstGeom>
        </p:spPr>
        <p:txBody>
          <a:bodyPr wrap="square">
            <a:spAutoFit/>
          </a:bodyPr>
          <a:lstStyle/>
          <a:p>
            <a:r>
              <a:rPr lang="en-GB" sz="3200" dirty="0" smtClean="0"/>
              <a:t>A </a:t>
            </a:r>
            <a:r>
              <a:rPr lang="en-GB" sz="3200" dirty="0"/>
              <a:t>major international resource for the study of Anglo-Russian relations in the 19th and 20th centuries.</a:t>
            </a:r>
          </a:p>
        </p:txBody>
      </p:sp>
    </p:spTree>
    <p:extLst>
      <p:ext uri="{BB962C8B-B14F-4D97-AF65-F5344CB8AC3E}">
        <p14:creationId xmlns:p14="http://schemas.microsoft.com/office/powerpoint/2010/main" val="41051042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776" y="1700808"/>
            <a:ext cx="5076304" cy="1080120"/>
          </a:xfrm>
        </p:spPr>
        <p:txBody>
          <a:bodyPr/>
          <a:lstStyle/>
          <a:p>
            <a:r>
              <a:rPr lang="en-GB" sz="3400" b="1" dirty="0" smtClean="0"/>
              <a:t>Designated </a:t>
            </a:r>
            <a:br>
              <a:rPr lang="en-GB" sz="3400" b="1" dirty="0" smtClean="0"/>
            </a:br>
            <a:r>
              <a:rPr lang="en-GB" sz="3400" dirty="0" smtClean="0"/>
              <a:t>Liddle Collection</a:t>
            </a:r>
            <a:endParaRPr lang="en-GB" sz="3400"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652120" y="1556792"/>
            <a:ext cx="3369320" cy="50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88032" y="2788356"/>
            <a:ext cx="5148064" cy="2215991"/>
          </a:xfrm>
          <a:prstGeom prst="rect">
            <a:avLst/>
          </a:prstGeom>
        </p:spPr>
        <p:txBody>
          <a:bodyPr wrap="square">
            <a:spAutoFit/>
          </a:bodyPr>
          <a:lstStyle/>
          <a:p>
            <a:endParaRPr lang="en-GB" sz="1200" dirty="0" smtClean="0"/>
          </a:p>
          <a:p>
            <a:r>
              <a:rPr lang="en-GB" sz="3000" dirty="0" smtClean="0"/>
              <a:t>First-hand accounts </a:t>
            </a:r>
            <a:r>
              <a:rPr lang="en-GB" sz="3000" dirty="0"/>
              <a:t>of </a:t>
            </a:r>
            <a:r>
              <a:rPr lang="en-GB" sz="3000" dirty="0" smtClean="0"/>
              <a:t>nearly 5,000 people who experienced the </a:t>
            </a:r>
            <a:r>
              <a:rPr lang="en-GB" sz="3000" dirty="0"/>
              <a:t>First and Second World Wars. </a:t>
            </a:r>
            <a:endParaRPr lang="en-GB" sz="3000" dirty="0" smtClean="0"/>
          </a:p>
        </p:txBody>
      </p:sp>
    </p:spTree>
    <p:extLst>
      <p:ext uri="{BB962C8B-B14F-4D97-AF65-F5344CB8AC3E}">
        <p14:creationId xmlns:p14="http://schemas.microsoft.com/office/powerpoint/2010/main" val="9686603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772816"/>
            <a:ext cx="8277225" cy="576263"/>
          </a:xfrm>
        </p:spPr>
        <p:txBody>
          <a:bodyPr/>
          <a:lstStyle/>
          <a:p>
            <a:r>
              <a:rPr lang="en-GB" sz="3200" b="1" dirty="0" smtClean="0"/>
              <a:t>Designated</a:t>
            </a:r>
            <a:r>
              <a:rPr lang="en-GB" sz="3200" dirty="0" smtClean="0"/>
              <a:t> </a:t>
            </a:r>
            <a:br>
              <a:rPr lang="en-GB" sz="3200" dirty="0" smtClean="0"/>
            </a:br>
            <a:r>
              <a:rPr lang="en-GB" sz="3200" dirty="0" smtClean="0"/>
              <a:t>Cookery Collection</a:t>
            </a:r>
            <a:endParaRPr lang="en-GB" sz="3200" dirty="0"/>
          </a:p>
        </p:txBody>
      </p:sp>
      <p:pic>
        <p:nvPicPr>
          <p:cNvPr id="4099" name="Picture 3"/>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40419" t="32841" r="39395" b="25669"/>
          <a:stretch/>
        </p:blipFill>
        <p:spPr bwMode="auto">
          <a:xfrm>
            <a:off x="5847659" y="1628800"/>
            <a:ext cx="2972813" cy="50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51520" y="2924944"/>
            <a:ext cx="5184576" cy="2862322"/>
          </a:xfrm>
          <a:prstGeom prst="rect">
            <a:avLst/>
          </a:prstGeom>
          <a:noFill/>
        </p:spPr>
        <p:txBody>
          <a:bodyPr wrap="square" rtlCol="0">
            <a:spAutoFit/>
          </a:bodyPr>
          <a:lstStyle/>
          <a:p>
            <a:r>
              <a:rPr lang="en-GB" sz="3000" dirty="0" smtClean="0"/>
              <a:t>20,000 books and 600 manuscripts documenting the history of cookery and household management from the 15</a:t>
            </a:r>
            <a:r>
              <a:rPr lang="en-GB" sz="3000" baseline="30000" dirty="0" smtClean="0"/>
              <a:t>th</a:t>
            </a:r>
            <a:r>
              <a:rPr lang="en-GB" sz="3000" dirty="0" smtClean="0"/>
              <a:t> century to the present day. </a:t>
            </a:r>
            <a:endParaRPr lang="en-GB" sz="3000" dirty="0"/>
          </a:p>
        </p:txBody>
      </p:sp>
    </p:spTree>
    <p:extLst>
      <p:ext uri="{BB962C8B-B14F-4D97-AF65-F5344CB8AC3E}">
        <p14:creationId xmlns:p14="http://schemas.microsoft.com/office/powerpoint/2010/main" val="526437761"/>
      </p:ext>
    </p:extLst>
  </p:cSld>
  <p:clrMapOvr>
    <a:masterClrMapping/>
  </p:clrMapOvr>
  <p:timing>
    <p:tnLst>
      <p:par>
        <p:cTn id="1" dur="indefinite" restart="never" nodeType="tmRoot"/>
      </p:par>
    </p:tnLst>
  </p:timing>
</p:sld>
</file>

<file path=ppt/theme/theme1.xml><?xml version="1.0" encoding="utf-8"?>
<a:theme xmlns:a="http://schemas.openxmlformats.org/drawingml/2006/main" name="be_inspired_yellow">
  <a:themeElements>
    <a:clrScheme name="UoL Design Master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oL Design Master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UoL Design Master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oL Design Master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oL Design Master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oL Design Master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oL Design Master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oL Design Master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oL Design Master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oL Design Master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oL Design Master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oL Design Master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oL Design Master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oL Design Master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4061E9C0C805D4DBCB2D243B520BBB3" ma:contentTypeVersion="1" ma:contentTypeDescription="Create a new document." ma:contentTypeScope="" ma:versionID="b442421a2082364e3d93f740214569a5">
  <xsd:schema xmlns:xsd="http://www.w3.org/2001/XMLSchema" xmlns:xs="http://www.w3.org/2001/XMLSchema" xmlns:p="http://schemas.microsoft.com/office/2006/metadata/properties" xmlns:ns2="b2d8b570-7439-437d-a9e5-4646acf2b02a" targetNamespace="http://schemas.microsoft.com/office/2006/metadata/properties" ma:root="true" ma:fieldsID="0108fe3c3d35ffd3a36737de17efa53e" ns2:_="">
    <xsd:import namespace="b2d8b570-7439-437d-a9e5-4646acf2b02a"/>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d8b570-7439-437d-a9e5-4646acf2b02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_dlc_DocId xmlns="b2d8b570-7439-437d-a9e5-4646acf2b02a">5A73UYU6SSD4-954047309-155</_dlc_DocId>
    <_dlc_DocIdUrl xmlns="b2d8b570-7439-437d-a9e5-4646acf2b02a">
      <Url>https://workspace.leeds.ac.uk/sites/libspcoll/_layouts/15/DocIdRedir.aspx?ID=5A73UYU6SSD4-954047309-155</Url>
      <Description>5A73UYU6SSD4-954047309-155</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ADA3A5A-520C-448B-B1D4-21D83198DE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d8b570-7439-437d-a9e5-4646acf2b0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49ECBB-94DD-4876-AB80-B5443A0ACE9A}">
  <ds:schemaRefs>
    <ds:schemaRef ds:uri="http://schemas.microsoft.com/sharepoint/v3/contenttype/forms"/>
  </ds:schemaRefs>
</ds:datastoreItem>
</file>

<file path=customXml/itemProps3.xml><?xml version="1.0" encoding="utf-8"?>
<ds:datastoreItem xmlns:ds="http://schemas.openxmlformats.org/officeDocument/2006/customXml" ds:itemID="{4FC60223-6DB4-4033-ADE4-1F036D064E05}">
  <ds:schemaRefs>
    <ds:schemaRef ds:uri="http://schemas.microsoft.com/office/infopath/2007/PartnerControls"/>
    <ds:schemaRef ds:uri="b2d8b570-7439-437d-a9e5-4646acf2b02a"/>
    <ds:schemaRef ds:uri="http://schemas.microsoft.com/office/2006/metadata/properties"/>
    <ds:schemaRef ds:uri="http://schemas.microsoft.com/office/2006/documentManagement/types"/>
    <ds:schemaRef ds:uri="http://purl.org/dc/elements/1.1/"/>
    <ds:schemaRef ds:uri="http://purl.org/dc/dcmitype/"/>
    <ds:schemaRef ds:uri="http://purl.org/dc/term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AC426342-A87A-43B4-9BF7-2B70883A5AA9}">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be_inspired_yellow</Template>
  <TotalTime>1362</TotalTime>
  <Words>1312</Words>
  <Application>Microsoft Office PowerPoint</Application>
  <PresentationFormat>On-screen Show (4:3)</PresentationFormat>
  <Paragraphs>159</Paragraphs>
  <Slides>17</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Wingdings</vt:lpstr>
      <vt:lpstr>be_inspired_yellow</vt:lpstr>
      <vt:lpstr>Special Collections Introduction</vt:lpstr>
      <vt:lpstr>What is Special Collections? </vt:lpstr>
      <vt:lpstr>PowerPoint Presentation</vt:lpstr>
      <vt:lpstr>Why use Special Collections?</vt:lpstr>
      <vt:lpstr>PowerPoint Presentation</vt:lpstr>
      <vt:lpstr>Designated   English Literature Collection</vt:lpstr>
      <vt:lpstr>Designated Leeds Russian Archive</vt:lpstr>
      <vt:lpstr>Designated  Liddle Collection</vt:lpstr>
      <vt:lpstr>Designated  Cookery Collection</vt:lpstr>
      <vt:lpstr>Designated  Romany Collection </vt:lpstr>
      <vt:lpstr>What else have we got?</vt:lpstr>
      <vt:lpstr>Special Collections History</vt:lpstr>
      <vt:lpstr>Using Special Collections: getting started</vt:lpstr>
      <vt:lpstr>PowerPoint Presentation</vt:lpstr>
      <vt:lpstr>Using Special Collections: handling books and manuscripts</vt:lpstr>
      <vt:lpstr>PowerPoint Presentation</vt:lpstr>
      <vt:lpstr>https://library.leeds.ac.uk/special-collections</vt:lpstr>
    </vt:vector>
  </TitlesOfParts>
  <Company>University of Leeds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Sarah Prescott</dc:creator>
  <cp:lastModifiedBy>Christopher Grygiel</cp:lastModifiedBy>
  <cp:revision>75</cp:revision>
  <cp:lastPrinted>2014-10-20T16:04:20Z</cp:lastPrinted>
  <dcterms:created xsi:type="dcterms:W3CDTF">2014-10-17T15:38:09Z</dcterms:created>
  <dcterms:modified xsi:type="dcterms:W3CDTF">2017-09-14T11:22:41Z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0x01010094061E9C0C805D4DBCB2D243B520BBB3</vt:lpwstr>
  </property>
  <property fmtid="{D5CDD505-2E9C-101B-9397-08002B2CF9AE}" pid="3" name="_dlc_DocIdItemGuid">
    <vt:lpwstr>d472c1fc-83c3-4100-8aac-4b1b62c46ecb</vt:lpwstr>
  </property>
</Properties>
</file>